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81" r:id="rId2"/>
    <p:sldId id="266" r:id="rId3"/>
    <p:sldId id="268" r:id="rId4"/>
    <p:sldId id="267" r:id="rId5"/>
    <p:sldId id="265" r:id="rId6"/>
    <p:sldId id="269" r:id="rId7"/>
    <p:sldId id="270" r:id="rId8"/>
    <p:sldId id="271" r:id="rId9"/>
    <p:sldId id="263" r:id="rId10"/>
    <p:sldId id="264" r:id="rId11"/>
    <p:sldId id="257" r:id="rId12"/>
    <p:sldId id="272" r:id="rId13"/>
    <p:sldId id="274" r:id="rId14"/>
    <p:sldId id="275" r:id="rId15"/>
    <p:sldId id="259" r:id="rId16"/>
    <p:sldId id="260" r:id="rId17"/>
    <p:sldId id="273" r:id="rId18"/>
    <p:sldId id="261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846A9-C201-4AB6-8213-327462C0B46E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4559D-2A65-46F5-ADC7-7A3786DF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559D-2A65-46F5-ADC7-7A3786DF51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116632"/>
            <a:ext cx="6172200" cy="4042618"/>
          </a:xfrm>
        </p:spPr>
        <p:txBody>
          <a:bodyPr>
            <a:normAutofit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endParaRPr lang="en-US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4797152"/>
            <a:ext cx="6172200" cy="1578248"/>
          </a:xfrm>
        </p:spPr>
        <p:txBody>
          <a:bodyPr>
            <a:normAutofit fontScale="92500" lnSpcReduction="20000"/>
          </a:bodyPr>
          <a:lstStyle/>
          <a:p>
            <a:r>
              <a:rPr lang="x-none" sz="2800" dirty="0"/>
              <a:t>ПУБЛИЦИСТИЧКИ </a:t>
            </a:r>
            <a:r>
              <a:rPr lang="sr-Cyrl-CS" sz="2800" dirty="0" smtClean="0"/>
              <a:t>СТИЛ</a:t>
            </a:r>
          </a:p>
          <a:p>
            <a:endParaRPr lang="en-US" sz="2800" dirty="0"/>
          </a:p>
          <a:p>
            <a:r>
              <a:rPr lang="sr-Cyrl-CS" sz="2800" dirty="0" smtClean="0"/>
              <a:t>С Т И Л И </a:t>
            </a:r>
            <a:r>
              <a:rPr lang="sr-Cyrl-CS" sz="2800" dirty="0"/>
              <a:t>С </a:t>
            </a:r>
            <a:r>
              <a:rPr lang="sr-Cyrl-CS" sz="2800" dirty="0" smtClean="0"/>
              <a:t>Т И К А</a:t>
            </a:r>
            <a:r>
              <a:rPr lang="en-US" sz="2800" dirty="0" smtClean="0"/>
              <a:t> </a:t>
            </a:r>
            <a:r>
              <a:rPr lang="sr-Cyrl-CS" sz="2800" dirty="0" smtClean="0"/>
              <a:t>– мастер академске студије</a:t>
            </a:r>
            <a:endParaRPr lang="en-US" sz="2800" u="sng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583102"/>
              </p:ext>
            </p:extLst>
          </p:nvPr>
        </p:nvGraphicFramePr>
        <p:xfrm>
          <a:off x="2052338" y="3223041"/>
          <a:ext cx="6080760" cy="740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7408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x-non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7" name="Picture 1" descr="eu_flag_temp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97469"/>
            <a:ext cx="1485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0141" y="422854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b="1" dirty="0" smtClean="0">
                <a:solidFill>
                  <a:schemeClr val="accent5">
                    <a:lumMod val="75000"/>
                  </a:schemeClr>
                </a:solidFill>
              </a:rPr>
              <a:t>Илијана Чутура</a:t>
            </a:r>
          </a:p>
          <a:p>
            <a:r>
              <a:rPr lang="x-none" b="1" dirty="0" smtClean="0">
                <a:solidFill>
                  <a:schemeClr val="accent5">
                    <a:lumMod val="75000"/>
                  </a:schemeClr>
                </a:solidFill>
              </a:rPr>
              <a:t>Маја Димитријевић</a:t>
            </a:r>
          </a:p>
          <a:p>
            <a:endParaRPr lang="x-none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x-none" sz="16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x-none" sz="1600" b="1" dirty="0" smtClean="0">
                <a:solidFill>
                  <a:schemeClr val="bg1"/>
                </a:solidFill>
              </a:rPr>
              <a:t>Project title: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Harmonization and Modernization of the Curriculum for Primary Teacher Education (HAMOC)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x-none" sz="1600" b="1" dirty="0" smtClean="0">
                <a:solidFill>
                  <a:schemeClr val="bg1"/>
                </a:solidFill>
              </a:rPr>
              <a:t>Project number:</a:t>
            </a:r>
            <a:br>
              <a:rPr lang="x-none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516762-TEMPUS-1-2011-1-RS-TEMPUS-JPCR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Logo pisar bor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048000"/>
            <a:ext cx="1063414" cy="1038979"/>
          </a:xfrm>
          <a:prstGeom prst="rect">
            <a:avLst/>
          </a:prstGeom>
        </p:spPr>
      </p:pic>
      <p:pic>
        <p:nvPicPr>
          <p:cNvPr id="8" name="Picture 7" descr="logoUK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3124200"/>
            <a:ext cx="724285" cy="8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Član  2. 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vi-VN" b="1" dirty="0" smtClean="0">
                <a:solidFill>
                  <a:srgbClr val="00B050"/>
                </a:solidFill>
              </a:rPr>
              <a:t>Izrazi upotrebljeni u ovom zakonu imaju sledeće značenje: </a:t>
            </a:r>
          </a:p>
          <a:p>
            <a:pPr>
              <a:buNone/>
            </a:pPr>
            <a:r>
              <a:rPr lang="vi-VN" dirty="0" smtClean="0"/>
              <a:t>1) pod biljem se podrazumevaju žive biljke, delovi biljaka i biljni proizvodi; </a:t>
            </a:r>
          </a:p>
          <a:p>
            <a:pPr>
              <a:buNone/>
            </a:pPr>
            <a:r>
              <a:rPr lang="vi-VN" dirty="0" smtClean="0"/>
              <a:t>2) pod živim biljkama podrazumevaju se drvenaste i zeljaste biljke i njihovi delovi namenjeni za </a:t>
            </a:r>
          </a:p>
          <a:p>
            <a:pPr>
              <a:buNone/>
            </a:pPr>
            <a:r>
              <a:rPr lang="vi-VN" dirty="0" smtClean="0"/>
              <a:t>vegetativno umnožavanje i sadnju (pupoljci, kalem grančice, izdanci, reznice, lukovice, krtole, </a:t>
            </a:r>
          </a:p>
          <a:p>
            <a:pPr>
              <a:buNone/>
            </a:pPr>
            <a:r>
              <a:rPr lang="vi-VN" dirty="0" smtClean="0"/>
              <a:t>gomolji, rizomi i drugi slični podzemni delovi cveća i povrća), seme, rasad i sadni materijal </a:t>
            </a:r>
          </a:p>
          <a:p>
            <a:pPr>
              <a:buNone/>
            </a:pPr>
            <a:r>
              <a:rPr lang="vi-VN" dirty="0" smtClean="0"/>
              <a:t>namenjeni daljoj reprodukciji, kao i micelije za proizvodnju gljiva; </a:t>
            </a:r>
          </a:p>
          <a:p>
            <a:pPr>
              <a:buNone/>
            </a:pPr>
            <a:r>
              <a:rPr lang="vi-VN" dirty="0" smtClean="0"/>
              <a:t>3) pod semenom se podrazumeva seme poljoprivrednog bilja (seme žita, industrijskog, krmnog, </a:t>
            </a:r>
          </a:p>
          <a:p>
            <a:pPr>
              <a:buNone/>
            </a:pPr>
            <a:r>
              <a:rPr lang="vi-VN" dirty="0" smtClean="0"/>
              <a:t>povrtarskog, lekovitog, aromatičnog i začinskog bilja, voća i cveća, krtole, lukovice i češnjevi) i </a:t>
            </a:r>
          </a:p>
          <a:p>
            <a:pPr>
              <a:buNone/>
            </a:pPr>
            <a:r>
              <a:rPr lang="vi-VN" dirty="0" smtClean="0"/>
              <a:t>seme šumskog drveća  koje služi za setvu i razmnožavanje i koje je proizvedeno, dorađeno, </a:t>
            </a:r>
          </a:p>
          <a:p>
            <a:pPr>
              <a:buNone/>
            </a:pPr>
            <a:r>
              <a:rPr lang="vi-VN" dirty="0" smtClean="0"/>
              <a:t>ispitano i deklarisano kao semenski materijal; </a:t>
            </a:r>
          </a:p>
          <a:p>
            <a:pPr>
              <a:buNone/>
            </a:pPr>
            <a:r>
              <a:rPr lang="sr-Cyrl-CS" dirty="0" smtClean="0"/>
              <a:t> ................................</a:t>
            </a:r>
            <a:endParaRPr lang="vi-VN" dirty="0" smtClean="0"/>
          </a:p>
          <a:p>
            <a:pPr>
              <a:buNone/>
            </a:pPr>
            <a:r>
              <a:rPr lang="vi-VN" dirty="0" smtClean="0"/>
              <a:t>6) pod delovima biljaka podrazumevaju se drvo, prerađevine od drveta, kora od drveta, rezano cveće i delovi biljaka namenjeni dekoraciji, kao i povrće i voće namenjeni za ishranu ili preradu;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SC00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52400"/>
            <a:ext cx="2514600" cy="1219200"/>
          </a:xfrm>
          <a:prstGeom prst="rect">
            <a:avLst/>
          </a:prstGeom>
        </p:spPr>
      </p:pic>
      <p:pic>
        <p:nvPicPr>
          <p:cNvPr id="5" name="Picture 4" descr="DSC00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52400"/>
            <a:ext cx="2209800" cy="1222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2000" dirty="0" smtClean="0"/>
              <a:t>Административни  функционални стил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CS" dirty="0" smtClean="0"/>
              <a:t>Престижан, агресиван</a:t>
            </a:r>
          </a:p>
          <a:p>
            <a:r>
              <a:rPr lang="sr-Cyrl-CS" dirty="0" smtClean="0"/>
              <a:t>Подложан идеологизацији</a:t>
            </a:r>
          </a:p>
          <a:p>
            <a:r>
              <a:rPr lang="sr-Cyrl-CS" dirty="0" smtClean="0"/>
              <a:t>Једноставност, </a:t>
            </a:r>
            <a:r>
              <a:rPr lang="sr-Cyrl-CS" dirty="0" smtClean="0">
                <a:solidFill>
                  <a:srgbClr val="FF0000"/>
                </a:solidFill>
              </a:rPr>
              <a:t>терминологичност</a:t>
            </a:r>
            <a:r>
              <a:rPr lang="sr-Cyrl-CS" dirty="0" smtClean="0"/>
              <a:t>, неемоционалност, </a:t>
            </a:r>
            <a:r>
              <a:rPr lang="sr-Cyrl-CS" dirty="0" smtClean="0">
                <a:solidFill>
                  <a:srgbClr val="0070C0"/>
                </a:solidFill>
              </a:rPr>
              <a:t>експлицитност</a:t>
            </a:r>
          </a:p>
          <a:p>
            <a:endParaRPr lang="en-US" dirty="0"/>
          </a:p>
        </p:txBody>
      </p:sp>
      <p:pic>
        <p:nvPicPr>
          <p:cNvPr id="4" name="Picture 3" descr="judge-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501874"/>
            <a:ext cx="3124200" cy="298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200" dirty="0" smtClean="0"/>
              <a:t>ДОКУМЕНТ - централна врста текста АФС </a:t>
            </a:r>
            <a:br>
              <a:rPr lang="sr-Cyrl-C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sz="2400" dirty="0" smtClean="0"/>
              <a:t>Сваки документ мора да испуњава 2 услова: (а) да је припремљен по одређеном обрасцу, често према неком стандарду, и (б) да га издаје неки орган, службено или овлаштено лице</a:t>
            </a:r>
          </a:p>
          <a:p>
            <a:r>
              <a:rPr lang="sr-Cyrl-CS" sz="2400" dirty="0" smtClean="0"/>
              <a:t>Нарано, постоји више врста докумената</a:t>
            </a:r>
          </a:p>
          <a:p>
            <a:r>
              <a:rPr lang="sr-Cyrl-C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СТАНДАРДИЗАЦИЈА</a:t>
            </a:r>
            <a:r>
              <a:rPr lang="sr-Cyrl-CS" sz="2400" dirty="0" smtClean="0"/>
              <a:t>: примена јединствених норми приликом састављања документа</a:t>
            </a:r>
          </a:p>
          <a:p>
            <a:r>
              <a:rPr lang="sr-Cyrl-C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УНИФИКАЦИЈА</a:t>
            </a:r>
            <a:r>
              <a:rPr lang="sr-Cyrl-CS" sz="2400" dirty="0" smtClean="0"/>
              <a:t>: једнообразна израда са максималним бројем заједничких елемената</a:t>
            </a:r>
          </a:p>
          <a:p>
            <a:r>
              <a:rPr lang="sr-Cyrl-CS" sz="2400" dirty="0" smtClean="0"/>
              <a:t>Стандардизација: 1) текстуална и 2) регулативна (специјализоване националне и интернационалне организације)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Типично 2 врсте лексике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dirty="0" smtClean="0"/>
              <a:t>ОПШТЕУПОТРЕБНА и ТЕРМИНОЛОШКА</a:t>
            </a:r>
          </a:p>
          <a:p>
            <a:r>
              <a:rPr lang="sr-Cyrl-CS" dirty="0" smtClean="0"/>
              <a:t>Веома ретко: синоними, полисемија, архаизми...</a:t>
            </a:r>
          </a:p>
          <a:p>
            <a:r>
              <a:rPr lang="sr-Cyrl-CS" dirty="0" smtClean="0"/>
              <a:t>Антонимија има неутралан карактер, нпр. “гласа се </a:t>
            </a:r>
            <a:r>
              <a:rPr lang="sr-Cyrl-CS" i="1" dirty="0" smtClean="0"/>
              <a:t>јавно или тајно</a:t>
            </a:r>
            <a:r>
              <a:rPr lang="sr-Cyrl-CS" dirty="0" smtClean="0"/>
              <a:t>”</a:t>
            </a:r>
          </a:p>
          <a:p>
            <a:r>
              <a:rPr lang="sr-Cyrl-CS" dirty="0" smtClean="0"/>
              <a:t>Често речи у паровима (најчешће глаголи): </a:t>
            </a:r>
            <a:r>
              <a:rPr lang="sr-Cyrl-CS" i="1" dirty="0" smtClean="0"/>
              <a:t>бира и разрешава, предлаже и стара се, сазива и председава, заступа и брани</a:t>
            </a:r>
            <a:endParaRPr lang="sr-Cyrl-CS" dirty="0" smtClean="0"/>
          </a:p>
          <a:p>
            <a:r>
              <a:rPr lang="sr-Cyrl-CS" dirty="0" smtClean="0"/>
              <a:t>2 пута мање глагола него именица – декомпозиција: донети одлуку, вршити анализу, обавити разговоре</a:t>
            </a:r>
          </a:p>
          <a:p>
            <a:r>
              <a:rPr lang="sr-Cyrl-CS" dirty="0" smtClean="0"/>
              <a:t>Далеко је најфреквентнији ПРЕЗЕНТ</a:t>
            </a:r>
          </a:p>
          <a:p>
            <a:r>
              <a:rPr lang="sr-Cyrl-CS" dirty="0" smtClean="0"/>
              <a:t>Деперсонализација, али нпр. у МОЛБИ наравно да је често 1. лице (једн. или множ.) и 2. лице (онај ко се моли); у УПУТСТВИМА наравно доминира 2. лице...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2400" dirty="0" smtClean="0"/>
              <a:t>Поштовани, љубазно Вас молим да напустите наше мало галско село. У нади да ћете нам изаћи у сусрет, срдачно Вас поздрављамо........</a:t>
            </a:r>
            <a:endParaRPr lang="en-US" sz="2400" dirty="0"/>
          </a:p>
        </p:txBody>
      </p:sp>
      <p:pic>
        <p:nvPicPr>
          <p:cNvPr id="4" name="Content Placeholder 3" descr="Obelix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453743" cy="4772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Лексеме, синтагме, конструкције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Cyrl-CS" dirty="0" smtClean="0"/>
              <a:t>                         </a:t>
            </a:r>
            <a:r>
              <a:rPr lang="sr-Cyrl-CS" u="sng" dirty="0" smtClean="0"/>
              <a:t>систем	механизам  </a:t>
            </a:r>
          </a:p>
          <a:p>
            <a:pPr>
              <a:buNone/>
            </a:pPr>
            <a:r>
              <a:rPr lang="sr-Cyrl-CS" dirty="0" smtClean="0"/>
              <a:t>  			</a:t>
            </a:r>
            <a:r>
              <a:rPr lang="sr-Cyrl-CS" dirty="0" smtClean="0">
                <a:solidFill>
                  <a:srgbClr val="0070C0"/>
                </a:solidFill>
              </a:rPr>
              <a:t>проблем школовања</a:t>
            </a:r>
          </a:p>
          <a:p>
            <a:pPr>
              <a:buNone/>
            </a:pPr>
            <a:r>
              <a:rPr lang="sr-Cyrl-CS" dirty="0" smtClean="0">
                <a:solidFill>
                  <a:srgbClr val="0070C0"/>
                </a:solidFill>
              </a:rPr>
              <a:t>                                питање пословања</a:t>
            </a:r>
          </a:p>
          <a:p>
            <a:pPr>
              <a:buNone/>
            </a:pPr>
            <a:r>
              <a:rPr lang="sr-Cyrl-CS" dirty="0" smtClean="0">
                <a:solidFill>
                  <a:srgbClr val="0070C0"/>
                </a:solidFill>
              </a:rPr>
              <a:t>				режим цена</a:t>
            </a:r>
          </a:p>
          <a:p>
            <a:pPr>
              <a:buNone/>
            </a:pPr>
            <a:endParaRPr lang="sr-Cyrl-C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Cyrl-CS" dirty="0" smtClean="0">
                <a:solidFill>
                  <a:srgbClr val="FFC000"/>
                </a:solidFill>
              </a:rPr>
              <a:t>С циљем, с намером / сврхом, под условом, у време док, на начин како</a:t>
            </a:r>
          </a:p>
          <a:p>
            <a:pPr>
              <a:buNone/>
            </a:pPr>
            <a:endParaRPr lang="sr-Cyrl-C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Cyrl-CS" dirty="0" smtClean="0">
                <a:solidFill>
                  <a:schemeClr val="accent4">
                    <a:lumMod val="75000"/>
                  </a:schemeClr>
                </a:solidFill>
              </a:rPr>
              <a:t>подручје, сектор, план, домен, поље, сфера, област</a:t>
            </a:r>
          </a:p>
          <a:p>
            <a:pPr>
              <a:buNone/>
            </a:pPr>
            <a:r>
              <a:rPr lang="sr-Cyrl-CS" dirty="0" smtClean="0">
                <a:solidFill>
                  <a:srgbClr val="00B050"/>
                </a:solidFill>
              </a:rPr>
              <a:t>Процес/стање: у ПРОЦЕСУ преговарања</a:t>
            </a:r>
            <a:r>
              <a:rPr lang="sr-Cyrl-CS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Понављања, </a:t>
            </a:r>
            <a:r>
              <a:rPr lang="sr-Cyrl-CS" dirty="0" smtClean="0">
                <a:solidFill>
                  <a:srgbClr val="7030A0"/>
                </a:solidFill>
              </a:rPr>
              <a:t>парафразе и </a:t>
            </a:r>
            <a:r>
              <a:rPr lang="sr-Cyrl-C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нај, нај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 smtClean="0"/>
              <a:t>Бирају се на време од 4 године</a:t>
            </a:r>
          </a:p>
          <a:p>
            <a:r>
              <a:rPr lang="sr-Cyrl-CS" dirty="0" smtClean="0"/>
              <a:t>Како и на који начин</a:t>
            </a:r>
          </a:p>
          <a:p>
            <a:r>
              <a:rPr lang="sr-Cyrl-CS" dirty="0" smtClean="0"/>
              <a:t>Градоначелник града Јагодина</a:t>
            </a:r>
          </a:p>
          <a:p>
            <a:r>
              <a:rPr lang="sr-Cyrl-CS" dirty="0" smtClean="0"/>
              <a:t>Пакет тежине 10 килограма</a:t>
            </a:r>
          </a:p>
          <a:p>
            <a:r>
              <a:rPr lang="sr-Cyrl-CS" dirty="0" smtClean="0">
                <a:solidFill>
                  <a:srgbClr val="7030A0"/>
                </a:solidFill>
              </a:rPr>
              <a:t>Много пута </a:t>
            </a:r>
          </a:p>
          <a:p>
            <a:r>
              <a:rPr lang="sr-Cyrl-CS" dirty="0" smtClean="0">
                <a:solidFill>
                  <a:srgbClr val="7030A0"/>
                </a:solidFill>
              </a:rPr>
              <a:t>Током протекле године </a:t>
            </a:r>
          </a:p>
          <a:p>
            <a:r>
              <a:rPr lang="sr-Cyrl-C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 најоптималнијим условима</a:t>
            </a:r>
          </a:p>
          <a:p>
            <a:r>
              <a:rPr lang="sr-Cyrl-C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Уз најминималнија давања</a:t>
            </a:r>
          </a:p>
          <a:p>
            <a:endParaRPr lang="sr-Cyrl-C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sr-Cyrl-CS" dirty="0" smtClean="0"/>
              <a:t>“језичка инфлација” – претерано повећање количине уз смањене вредности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90600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Још особина...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CS" dirty="0" smtClean="0"/>
              <a:t>Скраћенице</a:t>
            </a:r>
          </a:p>
          <a:p>
            <a:r>
              <a:rPr lang="sr-Cyrl-CS" dirty="0" smtClean="0"/>
              <a:t>Елементи који се попуњавају (датум, место, назив установе, адреса...)</a:t>
            </a:r>
          </a:p>
          <a:p>
            <a:r>
              <a:rPr lang="sr-Cyrl-CS" dirty="0" smtClean="0"/>
              <a:t>Највећи степен стандардизације има ФОРМУЛАР – исплатив ако се искористи 200 примерака годишње</a:t>
            </a:r>
          </a:p>
          <a:p>
            <a:r>
              <a:rPr lang="sr-Cyrl-CS" dirty="0" smtClean="0"/>
              <a:t>Унификација олакшава перцепцију: </a:t>
            </a:r>
            <a:r>
              <a:rPr lang="sr-Cyrl-CS" dirty="0" smtClean="0">
                <a:solidFill>
                  <a:srgbClr val="0070C0"/>
                </a:solidFill>
              </a:rPr>
              <a:t>психолози тврде да се стандардна фраза перципира 9 пута брже него обична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200" dirty="0" smtClean="0"/>
              <a:t>АФС “брише” друге начине изражавања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CS" sz="2000" dirty="0" smtClean="0"/>
              <a:t>нпр. само један предлог и клиширане конструкције </a:t>
            </a:r>
          </a:p>
          <a:p>
            <a:r>
              <a:rPr lang="sr-Cyrl-CS" sz="2000" i="1" dirty="0" smtClean="0"/>
              <a:t>с обзиром да...</a:t>
            </a:r>
          </a:p>
          <a:p>
            <a:r>
              <a:rPr lang="sr-Cyrl-CS" sz="2000" i="1" dirty="0" smtClean="0"/>
              <a:t>Уважавајући...</a:t>
            </a:r>
          </a:p>
          <a:p>
            <a:r>
              <a:rPr lang="sr-Cyrl-CS" sz="2000" i="1" dirty="0" smtClean="0"/>
              <a:t>Узевши у обзир...</a:t>
            </a:r>
          </a:p>
          <a:p>
            <a:r>
              <a:rPr lang="sr-Cyrl-CS" sz="2000" i="1" dirty="0" smtClean="0"/>
              <a:t>Полазећи од...</a:t>
            </a:r>
          </a:p>
          <a:p>
            <a:r>
              <a:rPr lang="sr-Cyrl-CS" sz="2000" i="1" dirty="0" smtClean="0"/>
              <a:t>На основу предлога...</a:t>
            </a:r>
          </a:p>
          <a:p>
            <a:pPr>
              <a:buNone/>
            </a:pPr>
            <a:r>
              <a:rPr lang="sr-Cyrl-CS" sz="2000" dirty="0" smtClean="0"/>
              <a:t>ПОМПЕЗНО – до излизаних конструкција:</a:t>
            </a:r>
          </a:p>
          <a:p>
            <a:pPr>
              <a:buNone/>
            </a:pPr>
            <a:r>
              <a:rPr lang="sr-Cyrl-CS" sz="2000" dirty="0" smtClean="0"/>
              <a:t>Конструктиван предлог, круцијално питање, у светлу постигнутих резултата</a:t>
            </a:r>
          </a:p>
          <a:p>
            <a:pPr>
              <a:buNone/>
            </a:pPr>
            <a:r>
              <a:rPr lang="sr-Cyrl-CS" sz="2000" dirty="0" smtClean="0"/>
              <a:t>РЕЧИ ПАРАЗИТИ</a:t>
            </a:r>
          </a:p>
          <a:p>
            <a:pPr>
              <a:buNone/>
            </a:pPr>
            <a:r>
              <a:rPr lang="sr-Cyrl-CS" sz="2000" dirty="0" smtClean="0"/>
              <a:t>Драма, трагедија, сценарио, сцена...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Биографија и аутобиографија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CS" dirty="0" smtClean="0"/>
              <a:t>Биографија – 3.л.јд.</a:t>
            </a:r>
          </a:p>
          <a:p>
            <a:r>
              <a:rPr lang="sr-Cyrl-CS" dirty="0" smtClean="0"/>
              <a:t>Објективност</a:t>
            </a:r>
          </a:p>
          <a:p>
            <a:r>
              <a:rPr lang="sr-Cyrl-CS" dirty="0" smtClean="0"/>
              <a:t>Неутралност</a:t>
            </a:r>
          </a:p>
          <a:p>
            <a:r>
              <a:rPr lang="sr-Cyrl-CS" dirty="0" smtClean="0"/>
              <a:t>Велика количина фактографског материјала на малом простору</a:t>
            </a:r>
          </a:p>
          <a:p>
            <a:r>
              <a:rPr lang="sr-Cyrl-CS" dirty="0" smtClean="0"/>
              <a:t>Аутобиографија: 1. лице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АФС покрива: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Cyrl-CS" dirty="0" smtClean="0"/>
              <a:t>1. Правну и законодавну делатност</a:t>
            </a:r>
          </a:p>
          <a:p>
            <a:pPr>
              <a:buNone/>
            </a:pPr>
            <a:r>
              <a:rPr lang="sr-Cyrl-CS" dirty="0" smtClean="0"/>
              <a:t>2. Писану комуникацију појединаца, тела, органа, установа...</a:t>
            </a:r>
          </a:p>
          <a:p>
            <a:r>
              <a:rPr lang="sr-Cyrl-CS" dirty="0" smtClean="0"/>
              <a:t>АФС одликује велика жанровска разноврсност</a:t>
            </a:r>
          </a:p>
          <a:p>
            <a:pPr>
              <a:buNone/>
            </a:pPr>
            <a:r>
              <a:rPr lang="sr-Cyrl-C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ПОДСТИЛОВИ:</a:t>
            </a:r>
          </a:p>
          <a:p>
            <a:pPr marL="514350" indent="-514350">
              <a:buAutoNum type="arabicPeriod"/>
            </a:pPr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Законодавно-правни</a:t>
            </a:r>
          </a:p>
          <a:p>
            <a:pPr marL="514350" indent="-514350">
              <a:buAutoNum type="arabicPeriod"/>
            </a:pPr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Пословни</a:t>
            </a:r>
          </a:p>
          <a:p>
            <a:pPr marL="514350" indent="-514350">
              <a:buAutoNum type="arabicPeriod"/>
            </a:pPr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Дипломатски</a:t>
            </a:r>
          </a:p>
          <a:p>
            <a:pPr marL="514350" indent="-514350">
              <a:buAutoNum type="arabicPeriod"/>
            </a:pPr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Индивидуално-потврдни</a:t>
            </a:r>
          </a:p>
          <a:p>
            <a:pPr marL="514350" indent="-514350">
              <a:buAutoNum type="arabicPeriod"/>
            </a:pPr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Кореспонденцијски 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Павићева аутобиографија – између АФС (структура) и КФС (садржај)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sr-Cyrl-CS" dirty="0" smtClean="0"/>
              <a:t>	</a:t>
            </a:r>
            <a:r>
              <a:rPr lang="sr-Cyrl-CS" sz="2000" dirty="0" smtClean="0"/>
              <a:t>Ја сам писац већ две стотине година. Далеке 1766. један Павић је објавио у Будиму своју збирку песама и отада се сматрамо списатељском породицом.</a:t>
            </a:r>
          </a:p>
          <a:p>
            <a:pPr algn="just">
              <a:buNone/>
            </a:pPr>
            <a:r>
              <a:rPr lang="sr-Cyrl-CS" sz="2000" dirty="0" smtClean="0"/>
              <a:t>	Рођен сам 1929. на обали једне од четири рајске реке у 8 и 30 часова изјутра у знаку Ваге (подзнак Шкорпија), по астечком хороскопу Змија.</a:t>
            </a:r>
          </a:p>
          <a:p>
            <a:pPr algn="just">
              <a:buNone/>
            </a:pPr>
            <a:r>
              <a:rPr lang="sr-Cyrl-CS" sz="2000" dirty="0" smtClean="0"/>
              <a:t>	Први пут сам бомбардован кад ми је било 12година. Други пут кад ми је било 15 година. </a:t>
            </a:r>
          </a:p>
          <a:p>
            <a:pPr algn="just">
              <a:buNone/>
            </a:pPr>
            <a:r>
              <a:rPr lang="sr-Cyrl-CS" sz="2000" dirty="0" smtClean="0"/>
              <a:t>...........................................</a:t>
            </a:r>
          </a:p>
          <a:p>
            <a:pPr algn="just">
              <a:buNone/>
            </a:pPr>
            <a:r>
              <a:rPr lang="sr-Cyrl-CS" sz="2000" dirty="0" smtClean="0"/>
              <a:t>На моје запрепашћење књиге су ми до сада преведене 73 пута на разне језике. Укратко, ја немам биографију. Имам само библиографију.</a:t>
            </a:r>
          </a:p>
          <a:p>
            <a:pPr algn="just">
              <a:buNone/>
            </a:pPr>
            <a:r>
              <a:rPr lang="sr-Cyrl-CS" sz="2000" dirty="0" smtClean="0"/>
              <a:t>Критичари у Француској и Шпанији забележили су да сам први писац 21. века, а живео сам у 20. веку, када се морала доказивати невиност, а не кривица.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CS" sz="2000" dirty="0" smtClean="0"/>
          </a:p>
          <a:p>
            <a:pPr>
              <a:buNone/>
            </a:pPr>
            <a:endParaRPr lang="sr-Cyrl-CS" sz="2000" dirty="0" smtClean="0"/>
          </a:p>
          <a:p>
            <a:pPr>
              <a:buNone/>
            </a:pPr>
            <a:r>
              <a:rPr lang="sr-Cyrl-CS" sz="2000" dirty="0" smtClean="0"/>
              <a:t>Највећа разочарања у животу донеле су ми победе. Победе се не исплате.</a:t>
            </a:r>
          </a:p>
          <a:p>
            <a:pPr>
              <a:buNone/>
            </a:pPr>
            <a:r>
              <a:rPr lang="sr-Cyrl-CS" sz="2000" dirty="0" smtClean="0"/>
              <a:t>................................</a:t>
            </a:r>
          </a:p>
          <a:p>
            <a:pPr>
              <a:buNone/>
            </a:pPr>
            <a:r>
              <a:rPr lang="sr-Cyrl-CS" sz="2000" dirty="0" smtClean="0"/>
              <a:t>Мислим да ме је Бог обасуо бескрајном милошћу подаривши ми радост писања, али ме је истом мером казнио можда баш због те радости. </a:t>
            </a:r>
          </a:p>
          <a:p>
            <a:pPr>
              <a:buNone/>
            </a:pPr>
            <a:endParaRPr lang="sr-Cyrl-CS" sz="2000" dirty="0" smtClean="0"/>
          </a:p>
          <a:p>
            <a:pPr>
              <a:buNone/>
            </a:pPr>
            <a:r>
              <a:rPr lang="sr-Cyrl-CS" sz="2000" dirty="0" smtClean="0"/>
              <a:t>						</a:t>
            </a:r>
            <a:endParaRPr lang="en-US" sz="2000" dirty="0"/>
          </a:p>
        </p:txBody>
      </p:sp>
      <p:pic>
        <p:nvPicPr>
          <p:cNvPr id="4" name="Picture 3" descr="imageM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152399"/>
            <a:ext cx="8456062" cy="1933331"/>
          </a:xfrm>
          <a:prstGeom prst="rect">
            <a:avLst/>
          </a:prstGeom>
        </p:spPr>
      </p:pic>
      <p:pic>
        <p:nvPicPr>
          <p:cNvPr id="5" name="Picture 4" descr="преузимањ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572000"/>
            <a:ext cx="3119967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Телеграм – најсажетији текст АФС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	</a:t>
            </a:r>
            <a:r>
              <a:rPr lang="sr-Latn-CS" sz="2000" dirty="0" smtClean="0"/>
              <a:t>Kraljevska vlada Srbije nije na zadovoljavajući način odgovorila na notu datiranu 23. julom 1914, koju joj je predao austrijski poslanik u Beogradu. Zato Carsko-Kraljevska vlada nalazi da je prinuđena da se osloni na silu oružja, radi očuvanja svojih prava i interesa. Austrougarska smatra da se od ovog trenutka nalazi u ratu sa Srbijom. (28. 7. 1914)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3" descr="преузимањ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0052" y="3429000"/>
            <a:ext cx="4335194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2000" dirty="0" smtClean="0"/>
              <a:t/>
            </a:r>
            <a:br>
              <a:rPr lang="sr-Cyrl-C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pPr algn="ctr">
              <a:buNone/>
            </a:pPr>
            <a:r>
              <a:rPr lang="sr-Cyrl-CS" sz="2800" dirty="0"/>
              <a:t>Детаљније: Б. </a:t>
            </a:r>
            <a:r>
              <a:rPr lang="sr-Cyrl-CS" sz="2800"/>
              <a:t>Тошовић, Функционални стилови</a:t>
            </a:r>
            <a:r>
              <a:rPr lang="en-US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Подстилови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CS" sz="2000" u="sng" dirty="0" smtClean="0"/>
              <a:t>Законодавно-правни </a:t>
            </a:r>
            <a:r>
              <a:rPr lang="sr-Cyrl-CS" sz="2000" dirty="0" smtClean="0"/>
              <a:t>подстил АФС:</a:t>
            </a:r>
          </a:p>
          <a:p>
            <a:pPr>
              <a:buNone/>
            </a:pPr>
            <a:r>
              <a:rPr lang="sr-Cyrl-CS" sz="2000" dirty="0" smtClean="0"/>
              <a:t>језички израз законских прописа, одлука, указа, директива, резолуција, статута итд.</a:t>
            </a:r>
          </a:p>
          <a:p>
            <a:r>
              <a:rPr lang="sr-Cyrl-CS" sz="2000" u="sng" dirty="0" smtClean="0"/>
              <a:t>Пословни:</a:t>
            </a:r>
            <a:r>
              <a:rPr lang="sr-Cyrl-CS" sz="2000" dirty="0" smtClean="0"/>
              <a:t> стил договора, споразума, уговора, фактура, спецификација, сертификата, полиса осигурања, наруџбеница и сл.</a:t>
            </a:r>
          </a:p>
          <a:p>
            <a:r>
              <a:rPr lang="sr-Cyrl-CS" sz="2000" u="sng" dirty="0" smtClean="0"/>
              <a:t>Дипломатски:</a:t>
            </a:r>
            <a:r>
              <a:rPr lang="sr-Cyrl-CS" sz="2000" dirty="0" smtClean="0"/>
              <a:t> језик међународних уговора, конвенција, нота, меморандума, акредитива, коминикеа и сл.</a:t>
            </a:r>
          </a:p>
          <a:p>
            <a:r>
              <a:rPr lang="sr-Cyrl-CS" sz="2000" u="sng" dirty="0" smtClean="0"/>
              <a:t>Индивидуално-потврдни</a:t>
            </a:r>
            <a:r>
              <a:rPr lang="sr-Cyrl-CS" sz="2000" dirty="0" smtClean="0"/>
              <a:t>: стил диплома, сведочанстава, уверења, потврда...</a:t>
            </a:r>
          </a:p>
          <a:p>
            <a:r>
              <a:rPr lang="sr-Cyrl-CS" sz="2000" u="sng" dirty="0" smtClean="0"/>
              <a:t>Кореспонденцијски:</a:t>
            </a:r>
            <a:r>
              <a:rPr lang="sr-Cyrl-CS" sz="2000" dirty="0" smtClean="0"/>
              <a:t> телеграми, писма, молбе, жалбе, извештаји, захтеви, молбе, пуномоћја...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2000" dirty="0" smtClean="0"/>
              <a:t>Административни функционални стил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CS" dirty="0" smtClean="0"/>
              <a:t>Стилови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8194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Номинални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Вербални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Дескрипција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Нарација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предмет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догађај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garfild_slik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14800"/>
            <a:ext cx="1971429" cy="2314286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572000"/>
            <a:ext cx="1219200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r-Cyrl-CS" sz="2700" dirty="0" smtClean="0"/>
              <a:t/>
            </a:r>
            <a:br>
              <a:rPr lang="sr-Cyrl-CS" sz="2700" dirty="0" smtClean="0"/>
            </a:br>
            <a:r>
              <a:rPr lang="sr-Cyrl-CS" sz="2700" dirty="0" smtClean="0"/>
              <a:t/>
            </a:r>
            <a:br>
              <a:rPr lang="sr-Cyrl-CS" sz="2700" dirty="0" smtClean="0"/>
            </a:br>
            <a:r>
              <a:rPr lang="sr-Cyrl-CS" sz="2700" dirty="0" smtClean="0"/>
              <a:t/>
            </a:r>
            <a:br>
              <a:rPr lang="sr-Cyrl-CS" sz="2700" dirty="0" smtClean="0"/>
            </a:br>
            <a:r>
              <a:rPr lang="sr-Cyrl-CS" sz="2700" dirty="0" smtClean="0"/>
              <a:t/>
            </a:r>
            <a:br>
              <a:rPr lang="sr-Cyrl-CS" sz="2700" dirty="0" smtClean="0"/>
            </a:br>
            <a:r>
              <a:rPr lang="sr-Cyrl-CS" sz="2700" dirty="0" smtClean="0"/>
              <a:t/>
            </a:r>
            <a:br>
              <a:rPr lang="sr-Cyrl-CS" sz="2700" dirty="0" smtClean="0"/>
            </a:br>
            <a:r>
              <a:rPr lang="sr-Cyrl-CS" sz="2700" dirty="0" smtClean="0"/>
              <a:t>	</a:t>
            </a:r>
            <a:br>
              <a:rPr lang="sr-Cyrl-CS" sz="2700" dirty="0" smtClean="0"/>
            </a:br>
            <a:r>
              <a:rPr lang="sr-Cyrl-CS" sz="2700" dirty="0" smtClean="0"/>
              <a:t/>
            </a:r>
            <a:br>
              <a:rPr lang="sr-Cyrl-CS" sz="2700" dirty="0" smtClean="0"/>
            </a:br>
            <a:r>
              <a:rPr lang="sr-Cyrl-CS" sz="2700" dirty="0" smtClean="0"/>
              <a:t>АФС и КФС заузимају поларне позиције у систему функционалних стилова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/>
          <a:lstStyle/>
          <a:p>
            <a:pPr algn="ctr">
              <a:buNone/>
            </a:pPr>
            <a:r>
              <a:rPr lang="sr-Cyrl-CS" u="sng" dirty="0" smtClean="0"/>
              <a:t>Основне диференцијалне особине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286000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КФС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АФС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dirty="0" smtClean="0"/>
                        <a:t>Естетска функција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неекспресивност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dirty="0" smtClean="0"/>
                        <a:t>Ширина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стандардизованост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dirty="0" smtClean="0"/>
                        <a:t>разноврсност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АФС се угалвном везује 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CS" dirty="0" smtClean="0"/>
              <a:t>Писану комуникацију и монолошко излагање</a:t>
            </a:r>
          </a:p>
          <a:p>
            <a:r>
              <a:rPr lang="sr-Cyrl-CS" dirty="0" smtClean="0"/>
              <a:t>Али се реализује и усмено: политички говори, судски спорови...</a:t>
            </a:r>
          </a:p>
          <a:p>
            <a:r>
              <a:rPr lang="sr-Cyrl-CS" dirty="0" smtClean="0"/>
              <a:t>И у дијалошкој форми: пословни разговори, преговори, контакти, дипломатски сусрети, јавни наступи и сл.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Усмена реализација АФС</a:t>
            </a:r>
            <a:endParaRPr lang="en-US" dirty="0"/>
          </a:p>
        </p:txBody>
      </p:sp>
      <p:pic>
        <p:nvPicPr>
          <p:cNvPr id="4" name="Content Placeholder 3" descr="ESCAY8ARKACAAZ9ZXJCA0N5ZTFCA40EUVOCAZM1R66CAIK9O0PCAPLHYRTCAUJG4DRCAN2IO8SCAAF9DRNCAIMWRPHCAS49Z60CAS2BZ99CAIL8QCECAELHIEUCAEFXC1KCAB9ZJ30CA1HB4O7CAETUO1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371600"/>
            <a:ext cx="2286000" cy="1543050"/>
          </a:xfrm>
        </p:spPr>
      </p:pic>
      <p:pic>
        <p:nvPicPr>
          <p:cNvPr id="5" name="Picture 4" descr="LACAFVRTCTCATJN64WCA0H3T29CAYFD9BSCAWQNKL5CA7JCE0CCATMDPBRCAJQAGUDCABV2HYOCATVAK8MCAATRQ4NCA8GSB87CAO6T8BPCAA8C606CA0Y6TYKCA98R06GCAM6V4KWCAD78NKJCAVY13Q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828800"/>
            <a:ext cx="1857375" cy="1390650"/>
          </a:xfrm>
          <a:prstGeom prst="rect">
            <a:avLst/>
          </a:prstGeom>
        </p:spPr>
      </p:pic>
      <p:pic>
        <p:nvPicPr>
          <p:cNvPr id="6" name="Picture 5" descr="T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267200"/>
            <a:ext cx="2466975" cy="1847850"/>
          </a:xfrm>
          <a:prstGeom prst="rect">
            <a:avLst/>
          </a:prstGeom>
        </p:spPr>
      </p:pic>
      <p:pic>
        <p:nvPicPr>
          <p:cNvPr id="8" name="Picture 7" descr="Tom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800600"/>
            <a:ext cx="1905000" cy="1685925"/>
          </a:xfrm>
          <a:prstGeom prst="rect">
            <a:avLst/>
          </a:prstGeom>
        </p:spPr>
      </p:pic>
      <p:pic>
        <p:nvPicPr>
          <p:cNvPr id="9" name="Picture 8" descr="untitled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114800"/>
            <a:ext cx="2466667" cy="1847619"/>
          </a:xfrm>
          <a:prstGeom prst="rect">
            <a:avLst/>
          </a:prstGeom>
        </p:spPr>
      </p:pic>
      <p:pic>
        <p:nvPicPr>
          <p:cNvPr id="10" name="Picture 9" descr="0WCA4BPX0VCA3QIT7XCAUUTVFHCA0903MDCA0F2N6HCAKOPFY5CAW5J6I2CA0T10LOCA3NZE45CAABU9XUCAB33970CA5CCONYCASFCVIUCAC92U58CAVRFX3KCA7AF16CCAYKFIRLCAF0JK79CA30QR6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838200"/>
            <a:ext cx="1828800" cy="255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Директна и индиректна комуникација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CS" dirty="0" smtClean="0"/>
              <a:t>Имејл, телефон, факс, интернет конференције, </a:t>
            </a:r>
            <a:r>
              <a:rPr lang="sr-Cyrl-C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пејџер</a:t>
            </a:r>
            <a:r>
              <a:rPr lang="sr-Cyrl-CS" dirty="0" smtClean="0"/>
              <a:t> (Тошовић 2002)</a:t>
            </a:r>
          </a:p>
          <a:p>
            <a:r>
              <a:rPr lang="sr-Cyrl-CS" dirty="0" smtClean="0"/>
              <a:t>РАСТОЈАЊЕ – блискост / удаљеност</a:t>
            </a:r>
          </a:p>
          <a:p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АФС се разликује од РФС по официјелности</a:t>
            </a:r>
          </a:p>
          <a:p>
            <a:endParaRPr lang="sr-Cyrl-C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tadic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76600"/>
            <a:ext cx="3810000" cy="3267075"/>
          </a:xfrm>
          <a:prstGeom prst="rect">
            <a:avLst/>
          </a:prstGeom>
        </p:spPr>
      </p:pic>
      <p:pic>
        <p:nvPicPr>
          <p:cNvPr id="6" name="Picture 5" descr="oli-ren-boris-tadic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200400"/>
            <a:ext cx="47434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Формалне особине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CS" sz="2000" dirty="0" smtClean="0"/>
              <a:t>Чланови</a:t>
            </a:r>
          </a:p>
          <a:p>
            <a:r>
              <a:rPr lang="sr-Cyrl-CS" sz="2000" dirty="0" smtClean="0"/>
              <a:t>Ставови</a:t>
            </a:r>
          </a:p>
          <a:p>
            <a:r>
              <a:rPr lang="sr-Cyrl-CS" sz="2000" dirty="0" smtClean="0"/>
              <a:t>Редови (АЛИНЕЈЕ)</a:t>
            </a:r>
          </a:p>
          <a:p>
            <a:r>
              <a:rPr lang="sr-Cyrl-CS" sz="2000" dirty="0" smtClean="0"/>
              <a:t>Позивање на ауторитет – који (закон тај и тај од тад и тад; на основу одлуке те и те број тај и тај од тад и тад)</a:t>
            </a:r>
          </a:p>
          <a:p>
            <a:pPr>
              <a:buNone/>
            </a:pPr>
            <a:r>
              <a:rPr lang="sr-Cyrl-CS" sz="2000" b="1" dirty="0" smtClean="0">
                <a:solidFill>
                  <a:srgbClr val="00B050"/>
                </a:solidFill>
              </a:rPr>
              <a:t>...................................................................................................................................................................................</a:t>
            </a:r>
          </a:p>
          <a:p>
            <a:pPr>
              <a:buNone/>
            </a:pPr>
            <a:r>
              <a:rPr lang="vi-VN" sz="2400" b="1" dirty="0" smtClean="0">
                <a:solidFill>
                  <a:srgbClr val="00B050"/>
                </a:solidFill>
              </a:rPr>
              <a:t>ZAKON O ZAŠTITI BILjA </a:t>
            </a:r>
          </a:p>
          <a:p>
            <a:pPr>
              <a:buNone/>
            </a:pPr>
            <a:r>
              <a:rPr lang="vi-VN" sz="2400" dirty="0" smtClean="0"/>
              <a:t>(Objavljen u </a:t>
            </a:r>
            <a:r>
              <a:rPr lang="vi-V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“Službenom listu SRJ“, </a:t>
            </a:r>
            <a:endParaRPr lang="sr-Cyrl-CS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br. 24/98, 26/98 </a:t>
            </a:r>
            <a:endParaRPr lang="sr-Cyrl-CS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vi-VN" sz="2400" dirty="0" smtClean="0"/>
              <a:t>i </a:t>
            </a:r>
            <a:r>
              <a:rPr lang="vi-V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„Službeni glasnik RS“, br. 101/2005</a:t>
            </a:r>
            <a:r>
              <a:rPr lang="vi-VN" sz="2400" dirty="0" smtClean="0"/>
              <a:t>) </a:t>
            </a:r>
            <a:endParaRPr lang="sr-Cyrl-CS" sz="2400" dirty="0" smtClean="0"/>
          </a:p>
          <a:p>
            <a:pPr>
              <a:buNone/>
            </a:pPr>
            <a:endParaRPr lang="vi-VN" sz="2400" dirty="0" smtClean="0"/>
          </a:p>
          <a:p>
            <a:pPr marL="514350" indent="-514350">
              <a:buAutoNum type="romanUcPeriod"/>
            </a:pPr>
            <a:r>
              <a:rPr lang="vi-VN" sz="2400" dirty="0" smtClean="0"/>
              <a:t>OSNOVNE ODREDBE </a:t>
            </a:r>
            <a:endParaRPr lang="sr-Cyrl-CS" sz="2400" dirty="0" smtClean="0"/>
          </a:p>
          <a:p>
            <a:pPr marL="514350" indent="-514350">
              <a:buNone/>
            </a:pPr>
            <a:endParaRPr lang="vi-VN" sz="2400" dirty="0" smtClean="0"/>
          </a:p>
          <a:p>
            <a:pPr>
              <a:buNone/>
            </a:pPr>
            <a:r>
              <a:rPr lang="vi-VN" sz="2400" dirty="0" smtClean="0"/>
              <a:t>Član 1. </a:t>
            </a:r>
          </a:p>
          <a:p>
            <a:pPr>
              <a:buNone/>
            </a:pPr>
            <a:r>
              <a:rPr lang="vi-VN" sz="2400" dirty="0" smtClean="0"/>
              <a:t> </a:t>
            </a:r>
            <a:r>
              <a:rPr lang="vi-VN" sz="2400" u="sng" dirty="0" smtClean="0"/>
              <a:t>Ovim zakonom </a:t>
            </a:r>
            <a:r>
              <a:rPr lang="vi-VN" sz="2400" dirty="0" smtClean="0"/>
              <a:t>uređuju se zaštita bilja od štetnih organizama, zdravstvena</a:t>
            </a:r>
            <a:endParaRPr lang="sr-Cyrl-CS" sz="2400" dirty="0" smtClean="0"/>
          </a:p>
          <a:p>
            <a:pPr>
              <a:buNone/>
            </a:pPr>
            <a:r>
              <a:rPr lang="vi-VN" sz="2400" dirty="0" smtClean="0"/>
              <a:t>kontrola bilja u unutrašnjem prometu i u prometu preko državne granice i</a:t>
            </a:r>
            <a:endParaRPr lang="sr-Cyrl-CS" sz="2400" dirty="0" smtClean="0"/>
          </a:p>
          <a:p>
            <a:pPr>
              <a:buNone/>
            </a:pPr>
            <a:r>
              <a:rPr lang="vi-VN" sz="2400" dirty="0" smtClean="0"/>
              <a:t>promet sredstava za zaštitu  i ishranu bilja. </a:t>
            </a:r>
          </a:p>
        </p:txBody>
      </p:sp>
      <p:pic>
        <p:nvPicPr>
          <p:cNvPr id="4" name="Picture 3" descr="sunflowers-10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895600"/>
            <a:ext cx="1673942" cy="1556766"/>
          </a:xfrm>
          <a:prstGeom prst="rect">
            <a:avLst/>
          </a:prstGeom>
        </p:spPr>
      </p:pic>
      <p:pic>
        <p:nvPicPr>
          <p:cNvPr id="6" name="Picture 5" descr="DSC01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581400"/>
            <a:ext cx="18288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192</TotalTime>
  <Words>1018</Words>
  <Application>Microsoft Office PowerPoint</Application>
  <PresentationFormat>On-screen Show (4:3)</PresentationFormat>
  <Paragraphs>168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 </vt:lpstr>
      <vt:lpstr>АФС покрива:</vt:lpstr>
      <vt:lpstr>Подстилови</vt:lpstr>
      <vt:lpstr>Административни функционални стил</vt:lpstr>
      <vt:lpstr>        АФС и КФС заузимају поларне позиције у систему функционалних стилова </vt:lpstr>
      <vt:lpstr>АФС се угалвном везује за</vt:lpstr>
      <vt:lpstr>Усмена реализација АФС</vt:lpstr>
      <vt:lpstr>Директна и индиректна комуникација</vt:lpstr>
      <vt:lpstr>Формалне особине</vt:lpstr>
      <vt:lpstr>Član  2.  </vt:lpstr>
      <vt:lpstr>Административни  функционални стил</vt:lpstr>
      <vt:lpstr>ДОКУМЕНТ - централна врста текста АФС  </vt:lpstr>
      <vt:lpstr>Типично 2 врсте лексике</vt:lpstr>
      <vt:lpstr>Поштовани, љубазно Вас молим да напустите наше мало галско село. У нади да ћете нам изаћи у сусрет, срдачно Вас поздрављамо........</vt:lpstr>
      <vt:lpstr>Лексеме, синтагме, конструкције</vt:lpstr>
      <vt:lpstr>Понављања, парафразе и нај, нај</vt:lpstr>
      <vt:lpstr>Још особина...</vt:lpstr>
      <vt:lpstr>АФС “брише” друге начине изражавања</vt:lpstr>
      <vt:lpstr>Биографија и аутобиографија</vt:lpstr>
      <vt:lpstr>Павићева аутобиографија – између АФС (структура) и КФС (садржај)</vt:lpstr>
      <vt:lpstr>PowerPoint Presentation</vt:lpstr>
      <vt:lpstr>Телеграм – најсажетији текст АФС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Административни стил</dc:title>
  <dc:creator>Natasa</dc:creator>
  <cp:lastModifiedBy>Natasa</cp:lastModifiedBy>
  <cp:revision>66</cp:revision>
  <dcterms:created xsi:type="dcterms:W3CDTF">2006-08-16T00:00:00Z</dcterms:created>
  <dcterms:modified xsi:type="dcterms:W3CDTF">2015-04-02T18:29:16Z</dcterms:modified>
</cp:coreProperties>
</file>