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8558FF8-796D-49DF-990E-A09AD4AE4BA5}" type="datetimeFigureOut">
              <a:rPr lang="sr-Latn-CS" smtClean="0"/>
              <a:t>5.4.2015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B25F36D-D4A2-4B08-A6E2-E7EE264FF5A2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rmAutofit/>
          </a:bodyPr>
          <a:lstStyle/>
          <a:p>
            <a:pPr algn="ctr"/>
            <a:r>
              <a:rPr lang="sr-Latn-C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univerzitet u novom sadu</a:t>
            </a:r>
            <a:br>
              <a:rPr lang="sr-Latn-C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C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pedagoški fakultet sombor</a:t>
            </a:r>
            <a:endParaRPr lang="hr-HR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67682"/>
            <a:ext cx="7859216" cy="4806269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endParaRPr lang="sr-Latn-CS" sz="3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CS" sz="3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C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PSIHOLOGIJA DECE SA POSEBNIM POTREBAMA</a:t>
            </a:r>
          </a:p>
          <a:p>
            <a:pPr algn="ctr">
              <a:buNone/>
            </a:pPr>
            <a:r>
              <a:rPr lang="sr-Latn-C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TEMA: DECA SA SENZORNIM OŠTEĆENJIMA</a:t>
            </a:r>
          </a:p>
          <a:p>
            <a:pPr algn="ctr">
              <a:buNone/>
            </a:pPr>
            <a:r>
              <a:rPr lang="sr-Latn-CS" sz="33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Mentor: </a:t>
            </a:r>
            <a:r>
              <a:rPr lang="sr-Latn-CS" sz="3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CS" sz="33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dr Mia Marić</a:t>
            </a:r>
          </a:p>
          <a:p>
            <a:pPr algn="ctr">
              <a:buNone/>
            </a:pPr>
            <a:r>
              <a:rPr lang="sr-Latn-CS" sz="33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Student: Radojčin Branka 09/3/038</a:t>
            </a:r>
          </a:p>
          <a:p>
            <a:pPr algn="ctr">
              <a:buNone/>
            </a:pPr>
            <a:endParaRPr lang="sr-Latn-CS" sz="3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CS" sz="3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sr-Latn-RS" sz="2900" i="1" dirty="0"/>
              <a:t>Project title</a:t>
            </a:r>
            <a:r>
              <a:rPr lang="sr-Latn-RS" sz="2900" dirty="0"/>
              <a:t>: </a:t>
            </a:r>
          </a:p>
          <a:p>
            <a:pPr marL="0" indent="0" algn="ctr">
              <a:buNone/>
            </a:pPr>
            <a:r>
              <a:rPr lang="en-US" sz="2900" dirty="0"/>
              <a:t>Harmonization and Modernization of the Curriculum </a:t>
            </a:r>
            <a:endParaRPr lang="sr-Latn-RS" sz="2900" dirty="0" smtClean="0"/>
          </a:p>
          <a:p>
            <a:pPr marL="0" indent="0" algn="ctr">
              <a:buNone/>
            </a:pPr>
            <a:r>
              <a:rPr lang="en-US" sz="2900" dirty="0" smtClean="0"/>
              <a:t>for </a:t>
            </a:r>
            <a:r>
              <a:rPr lang="en-US" sz="2900" dirty="0"/>
              <a:t>Primary Teacher Education (HAMOC)</a:t>
            </a:r>
            <a:endParaRPr lang="sr-Latn-RS" sz="2900" dirty="0"/>
          </a:p>
          <a:p>
            <a:pPr marL="0" indent="0" algn="ctr">
              <a:buNone/>
            </a:pPr>
            <a:r>
              <a:rPr lang="sr-Latn-RS" sz="2900" i="1" dirty="0"/>
              <a:t>Project number</a:t>
            </a:r>
            <a:r>
              <a:rPr lang="sr-Latn-RS" sz="2900" dirty="0"/>
              <a:t>: </a:t>
            </a:r>
            <a:r>
              <a:rPr lang="en-US" sz="2900" dirty="0" smtClean="0"/>
              <a:t>516762-TEMPUS-1-2011-1-RS-TEMPUS-JPCR</a:t>
            </a:r>
            <a:endParaRPr lang="sr-Latn-RS" sz="2900" dirty="0" smtClean="0"/>
          </a:p>
          <a:p>
            <a:pPr marL="0" indent="0" algn="ctr">
              <a:buNone/>
            </a:pPr>
            <a:endParaRPr lang="sr-Latn-RS" sz="2900" dirty="0"/>
          </a:p>
          <a:p>
            <a:pPr algn="ctr">
              <a:buNone/>
            </a:pPr>
            <a:endParaRPr lang="sr-Latn-CS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CS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CS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CS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C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endParaRPr lang="sr-Latn-CS" dirty="0" smtClean="0"/>
          </a:p>
          <a:p>
            <a:pPr algn="ctr">
              <a:buNone/>
            </a:pPr>
            <a:endParaRPr lang="sr-Latn-CS" dirty="0" smtClean="0"/>
          </a:p>
          <a:p>
            <a:pPr algn="ctr">
              <a:buNone/>
            </a:pPr>
            <a:endParaRPr lang="sr-Latn-CS" dirty="0" smtClean="0"/>
          </a:p>
          <a:p>
            <a:pPr algn="ctr">
              <a:buNone/>
            </a:pPr>
            <a:endParaRPr lang="sr-Latn-CS" dirty="0" smtClean="0"/>
          </a:p>
          <a:p>
            <a:pPr algn="ctr">
              <a:buNone/>
            </a:pPr>
            <a:endParaRPr lang="hr-HR" dirty="0"/>
          </a:p>
        </p:txBody>
      </p:sp>
      <p:pic>
        <p:nvPicPr>
          <p:cNvPr id="5" name="Picture 4" descr="eu_flag_temp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941168"/>
            <a:ext cx="1487488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00042"/>
            <a:ext cx="7496204" cy="5973910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Gluva deca često pokazuju slabo razvijenu sposobnost da razumeju i vode računa o osećanjima drugih i nemaju adekvatnu predstavu o uticaju sopstvenog ponašanja na druge  i njegovim posledicama.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Karakteristike ličnosti gluvih: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deficijentna socijalna adaptacija;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deficijentna emocionalnost;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egocentrizam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rigidno ponašanje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ograničena interesovanja i slaba motivacija;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problemi u identifikaciji;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duboke rane gluvoće;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ozbiljne mentalne deformacije i poremećaji ličnosti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RAZVIJ SLEPE DECE:</a:t>
            </a:r>
            <a:endParaRPr lang="hr-HR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Proces rasta i razvoja je veoma individualan kod svakog deteta. Jedinstvena genetička osnova i različiti okolni uticaji udružuju se da bi dete postala određena ličnost.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Ovo važi i za zdravo i za slepo dete.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Reakije porodice sa slepom decom zavise od: mentalno zdravlje roditelja, osećajnost, inteligencija, njihova kultura, obrazovanje...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 porodici u kojoj vlada ljubav i razumevanje, veći su izgledi da se zauzme ispravniji stav, u odnosu na hendikep deteta.</a:t>
            </a:r>
          </a:p>
          <a:p>
            <a:pPr>
              <a:buNone/>
            </a:pP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571480"/>
            <a:ext cx="7610476" cy="5945322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Slepa beba mora naći neki poseban adaptivni put kojim će moći da uspostavi afektivne veze i stvori odgovarajuće, fokusirane odnose sa drugim objektima, prevashodno majkom.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Pored siromaštva osmeha, za slepe bebe je karakteristično i odsustvo ekspresivnih facijalnih znakova.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Usled straha od ozlede i slabe orjentacije,deca počinju da skakuću u mestu, nespretno i kruto se kreću, a kad trče, ne pomeraju se napred, već to uglavnom čine u mestu, što dovodi dao stvaranja fiksiranih manirizama, tj. Blindizama.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Blindizmi su necelishodne fizičke aktivnosti, karakteristične za slepu decu, nedovoljno stimulisanu preko ostalih senzornih modaliteta.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71480"/>
            <a:ext cx="7496204" cy="5902472"/>
          </a:xfrm>
        </p:spPr>
        <p:txBody>
          <a:bodyPr>
            <a:normAutofit lnSpcReduction="10000"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 obzirom na to da je kontrolisanje pokreta uslov bezbednosti, slepa deca se radije umire i vraćaju svojim unutrašnjim doživljajima, te tako pored hendikepa na senzornom planu, postaju hendikepirana i na mentalnom.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Dokazano je da nije tačno mišljenje da slepe osobe sa gubitkom vida automatski dobijaju više u oblastima drgih čula.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Najznačajniji kanal za dobijanje informacija gluvom deteteu postaje taktilno čulo tj. dodir.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Zbog kulturnih normi, prisutan je i tabu dodira kao i tabu mirisa.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Slepa deca ljude spontano dele na osnovu mirisa.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Sluh je najvažniji kompenzator za vid.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Slepom detetu treba dozvoljavati da se umiri i osluškuje, jer zvuci za njega imaju mnogo značenja.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7715304" cy="6643710"/>
          </a:xfrm>
        </p:spPr>
        <p:txBody>
          <a:bodyPr>
            <a:no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Nedostatak vizuelne stimulacije ne dovodi kod slepe dece ne dovodi kod slepe dece samo do sporijeg sticanja fonda reči, već i do pojave različitih tipova reči.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Zaostajanje  u govoru samo je privremena pojava koja se sa vremenom gubi.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Govor je za slepu osobu od neprocenljivog značaja.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Slepa deca zaostaju u formiranju pojmova i komunikaciji.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 vizuelne slike prostora i rasporeda predmeta u njemu slepo dete mora da stvara pomoću memorije, rasuđivanja i drugih mentalnih procesa.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Strahovi slepe dece mogu se svrstati u tri grupe: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Realna strahovanja;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Strahovi koji potiču od nerealnih shvatanja objektivne stvarnosti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Strahovi koji nastaju na osnovu tačne ili pogrešne procene realnosti.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71480"/>
            <a:ext cx="7496204" cy="5902472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Karakteristični strahovi za slepu decu su strah od mraka i strah od samoće.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 stepena sigurnosti koju je dete steklo u okviru svoje porodice zavisi kako će se ono uklopiti u širu socijalnu sredinu.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Slepo uglavnom se školuje u uslovima internatskog smeštaja.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Izlazak iz škole za slepu decu predstavlja posebnu brigu, za mnoge i traumu, pošto po završetku školovanja treba da preuzmu ulogu odraslog i rešavaju pitanja svoje egzistencije.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SLABOVIDI KAO POSEBNA KATEGORIJA HENDIKEPIRANIH:</a:t>
            </a:r>
            <a:endParaRPr lang="hr-HR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Slabovidi su kao kategorija hendikepiranih relativno kasno postali predmet posebnog interesovanja istraživača.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Mesto slabovide osobe je negde između slepe i osobe koja ima neoštećen vid.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Osobe sa minimalnim ostacima vida treba podsticati i učiti kako da koriste vid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Među osobama oštećenog vida više od 80% je slabovidih.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71480"/>
            <a:ext cx="7496204" cy="5902472"/>
          </a:xfrm>
        </p:spPr>
        <p:txBody>
          <a:bodyPr>
            <a:normAutofit lnSpcReduction="10000"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Važni aspekti definicije slabovidosti su: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oftamološka dijagnoza;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oštrina vida;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-polje vida;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-tip refrakcije.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Vid slabovide osobe zavisi od dijagnoze. Neki će videti nejasno, “zamrljano”; neki će centralni deo polja videti mutno, a periferni jasnije.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Osobe sa suženim vidnim poljem  videće samo deo “scene”. Neki će na blizinu videti jasno a sve ostalo će biti mrlja. Neki slabovidi vide samo crno-belo, a neki samo određene delove spektra. Neki se služe samo jednim okom,što pre svega znači da im je suženo polje vida i oštećeno viđenje dubine. Neki slabovidi ne vide pri slabom svetlu, drugima je neophodno zamračiti prostoriju da bi postigli najbolje viđenje. 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00042"/>
            <a:ext cx="7496204" cy="5973910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 najranijeg uzrasta se može pomoći i teško slabovidom detetu. Broj načina te pomoći je različit.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Prva je svakako određivanje prave oftamološke dijagnoze.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Slabovida deca ne postižu maksimum u sledećim funkcijama: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diskriminaciji i tačnom imenovanju objekata;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shvatanju jednostavne perspektive na slikama;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korišćenju kritičkih znakova koji određuju identitet dvodimenzionalnih reprezentacija;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 opažanju simetrije i sličnih karakteristika;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koordinaciji oko-ruka na jednostavnom testu lavirinta;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-diferencijaciji i imenovanju boja.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00042"/>
            <a:ext cx="7496204" cy="5973910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Četiri oblasti razvoja slabovide dece koje su rizične kod predškolskog uzrasta su: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razvoj vizuelne percepcije;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razvoj percepcije putem drugih čula;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govor i komunikacione veštine;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socijalna kompentencija i veštine dnevnog življenja.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KARAKTERISTIKE I RAZVOJ DECE OŠTEĆENOG SLUHA:</a:t>
            </a:r>
            <a:endParaRPr lang="hr-HR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Oštećenje sluha, posebno njegov najteži vid-rana teška gluvoća, predstavlja takav oblik senzorne ometenosti koji ostavlja multiple posledice u opštem razvoju deteta</a:t>
            </a:r>
          </a:p>
          <a:p>
            <a:r>
              <a:rPr lang="sr-Latn-CS" dirty="0" smtClean="0"/>
              <a:t>Gluva beba dolazi na svet sa istim psihološkim potencijalom i potrebama kao i beba koja čuje</a:t>
            </a:r>
          </a:p>
          <a:p>
            <a:r>
              <a:rPr lang="sr-Latn-CS" dirty="0" smtClean="0"/>
              <a:t>Njeno iskustvo osiromašeno je za čitavu jednu dimenziju koju donose ljudski glas i govor a posebno ljudski glas i govor</a:t>
            </a:r>
          </a:p>
          <a:p>
            <a:r>
              <a:rPr lang="sr-Latn-CS" dirty="0" smtClean="0"/>
              <a:t>Primarni hendikep za osobu oštećenog sluha jeste ogrničenje u komunikaciji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ŠKOLOVANJE SLABOVIDIH OSOBA:</a:t>
            </a:r>
            <a:endParaRPr lang="hr-HR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Jedan broj slabovide dece završi i redovnu škplu ali uz veće angažovanje i napor ne samo deteta već i njegovog učitelja i roditelja.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Škola za slabovide i škola za decu oštećenog vida je izbor u slučajevima teže slabovidosti kao i za decu čije je lečenje u toku.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Neuspeh u školi može biti prouzrokovan većim brojrm činilaca a veoma je važno da je potrebno prikupiti sve podatke kako bi se ustanovilo šta je ono osnovno što ometa napredovanje deteta.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571480"/>
            <a:ext cx="7567642" cy="5902472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Da bi se pomoglo detetu koje ima poteškoća u školi neophodna je saradnja svih odraslih koji se bave detetom, a pre svega roditelja i nastavnika, koji mogu, uz uslov da shvate izvore teškoća, pravim promenama u svom ponašanju- i da ih reše.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 pravcu pružanja specijalne pomoći ne treba ići dalje nego što je neophodno, a da treba vratiti dete u “normalnu” sredinu čim je to moguće.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Takvo razmišljanje možemo da prihvatimo kao polazni stav pri odlučivanju o najboljoj školi za slabovido dete.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LITERATURA:</a:t>
            </a:r>
            <a:endParaRPr lang="hr-HR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Hrnjica S., Bala J., Dimčović N., Novak J., Popović D., Radoman V., Radonjić J., Živković G.; 1991.; 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Ometeno dete- uvod u psihologiju ometenih u razvoju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; Zavod za udzbenike i nastavna sredstva; Beograd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CS" sz="3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HVALA NA PAŽNJI!!!</a:t>
            </a:r>
            <a:endParaRPr lang="hr-HR" sz="3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00042"/>
            <a:ext cx="7715304" cy="5973910"/>
          </a:xfrm>
        </p:spPr>
        <p:txBody>
          <a:bodyPr>
            <a:normAutofit lnSpcReduction="10000"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Ograničeno iskustvo i nedostatak komunikacije odražava se kako u kognitivnom tako i u emocionalnom i socijalnom razvoju deteta oštećenog sluha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Latn-C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Gluvi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su oni čije čulo sluha nije funkcionalno za uobičajene životne svrhe, a </a:t>
            </a:r>
            <a:r>
              <a:rPr lang="sr-Latn-C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nagluvi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su oni čije je čulo sluha defektno, ali ipak funkcionalno uz upotrebu ili bez upotrebe aparata za sluh” 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Stepen oštećenja sluha može se kretati od lakih oštećenja preko različitih stepena nagluvosti do totalne gluvoće.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Prema vremenu nastanka postoje: 1) kongenitalno            2) stečeno tokom života.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Posebno je važno da li je gluvoća nastala pre sticanja govora (prelingvalne gluvoće) ili je oštećenje sluha nastalo kasnije, kada je govor već bio oformljen, te je dete raspolagalo u određenoj meri auditivnim, posebno vervalnim iskustvom (postlingvalne gluvoće).</a:t>
            </a:r>
          </a:p>
          <a:p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00042"/>
            <a:ext cx="7496204" cy="5973910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Sa psihološke tačke gledišta važna je i činjenica da li je gluvoća nastala iznenadno i momentalno, ili postepeno i jedva primetnom progresijom.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Najteže posledice u psihičkom razvoju ostavljaju duboke rane gluvoće iz prelingvalnog perioda.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KOGNITIVNI RAZVOJ DECE OŠTEĆENOG SLUHA</a:t>
            </a:r>
            <a:endParaRPr lang="hr-HR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Rudolf Pinter smatra se ocem psihologije gluvih, a sa svojim brojnim saradnicima konstruisao je veliki broj specijalnih testova specijalno namenjenih za ispitivanje gluvih.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Dvadesetih godina ovog veka na osnovu istaživanja došao je do zaključka da su gluva deca u proseku zaostalija za dve godine mentalnog uzrasta iza dece normalnog sluha, a za pet godina u obrazovnom pogledu.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500042"/>
            <a:ext cx="7424766" cy="5973910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Dva suprotna shvatanja o kognitivnim karakteristikama dece oštećenog sluha: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1) grupa autora na čelu sa Pinterom i Oleronom koji smatraju da je gluvoća praćena određenom kognitivnom deficijencijom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2) autori na čelu sa Furtom , koji, na temelju Pijažeove teorije, tvrde da jezik i govor ne igraju odlučujuću ulogu u razvoju mišljenja, jer mišljenje ima poreklo u akcijama, te da se gluva deca, iako verbalno inferiorna, u pogledu intelektualnih sposobnosti neometano razvijaju.</a:t>
            </a:r>
          </a:p>
          <a:p>
            <a:pPr>
              <a:buNone/>
            </a:pP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71480"/>
            <a:ext cx="7496204" cy="5902472"/>
          </a:xfrm>
        </p:spPr>
        <p:txBody>
          <a:bodyPr>
            <a:normAutofit lnSpcReduction="10000"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Tendencije u razvoju kognitivnih sposobnosti dece oštećenog sluha: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oštećenje sluha selektivno pogađaodređene aspekte intelektualnog funkcionisanja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oštećenje sluha ne pogađa određene sfere intelektualnog vaspitanja dece, čak doprinosi da se izvesne sposobnosti razviju više nego kod osoba normalnog sluha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selektivna pogođenost određenih aspekata intelektualnih funkcionisanja najizraženija je na nižim uzrastima, dok na višim uzrastima dolazi do ubrzanog razvoja tih sposobnosti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koeficijent inteligencije slušno oštećene dece nije ništa manji od koeficijenta dece normalnog sluha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 komparacija neverbalnih koeficijenata inteligencije kod kongenitalnih i stečenih gluvoća nije dala statistički značajne razlike.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71480"/>
            <a:ext cx="7496204" cy="5902472"/>
          </a:xfrm>
        </p:spPr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Gluva deca  gluvih roditelja imaju nešto viši koeficijent inteligencije od dece oštećenog sluha koji su deca roditelja koji čuju.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EMOCIONALNI I SOCIJALNI RAZVOJ DECE OŠTEĆENOG SLUHA:</a:t>
            </a:r>
            <a:endParaRPr lang="hr-HR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Ovaj razvoj je u velikoj meri određen teškoćama u sticanju govora i problemima u opštenju sa drugim ljudima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Posebno važnu ulogu u tom razvoju ima nedostatak zvukova, naročito zvukova neverbalne prirode 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Važan momenat u razvoju ličnosti deteta oštećenog sluha predstavlja vreme nastanka oštećenja i stepen oštećenja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Gluvo dete nema samo izmenjenu perceptivnu već i maternalnu realnost.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Česta prateća tegoba gluvoće je tinitus- patološki izazvana buka u glavi, koja je uzrok i dovoljan razlog za mnoge psihičke aboracije. On korelira sa povećanom neprilagođenošću gluvih.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254</TotalTime>
  <Words>1744</Words>
  <Application>Microsoft Office PowerPoint</Application>
  <PresentationFormat>On-screen Show (4:3)</PresentationFormat>
  <Paragraphs>130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Oriel</vt:lpstr>
      <vt:lpstr>univerzitet u novom sadu pedagoški fakultet sombor</vt:lpstr>
      <vt:lpstr>KARAKTERISTIKE I RAZVOJ DECE OŠTEĆENOG SLUHA:</vt:lpstr>
      <vt:lpstr>PowerPoint Presentation</vt:lpstr>
      <vt:lpstr>PowerPoint Presentation</vt:lpstr>
      <vt:lpstr>KOGNITIVNI RAZVOJ DECE OŠTEĆENOG SLUHA</vt:lpstr>
      <vt:lpstr>PowerPoint Presentation</vt:lpstr>
      <vt:lpstr>PowerPoint Presentation</vt:lpstr>
      <vt:lpstr>PowerPoint Presentation</vt:lpstr>
      <vt:lpstr>EMOCIONALNI I SOCIJALNI RAZVOJ DECE OŠTEĆENOG SLUHA:</vt:lpstr>
      <vt:lpstr>PowerPoint Presentation</vt:lpstr>
      <vt:lpstr>RAZVIJ SLEPE DECE:</vt:lpstr>
      <vt:lpstr>PowerPoint Presentation</vt:lpstr>
      <vt:lpstr>PowerPoint Presentation</vt:lpstr>
      <vt:lpstr>PowerPoint Presentation</vt:lpstr>
      <vt:lpstr>PowerPoint Presentation</vt:lpstr>
      <vt:lpstr>SLABOVIDI KAO POSEBNA KATEGORIJA HENDIKEPIRANIH:</vt:lpstr>
      <vt:lpstr>PowerPoint Presentation</vt:lpstr>
      <vt:lpstr>PowerPoint Presentation</vt:lpstr>
      <vt:lpstr>PowerPoint Presentation</vt:lpstr>
      <vt:lpstr>ŠKOLOVANJE SLABOVIDIH OSOBA:</vt:lpstr>
      <vt:lpstr>PowerPoint Presentation</vt:lpstr>
      <vt:lpstr>LITERATURA:</vt:lpstr>
    </vt:vector>
  </TitlesOfParts>
  <Company>http://sharingcentre.info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UNIVERZITET U NOVOM SADU PEDAGOŠKI FAKULTET U SOMBORU</dc:title>
  <dc:creator>Activated User</dc:creator>
  <cp:lastModifiedBy>Natasa</cp:lastModifiedBy>
  <cp:revision>28</cp:revision>
  <dcterms:created xsi:type="dcterms:W3CDTF">2014-02-23T19:18:29Z</dcterms:created>
  <dcterms:modified xsi:type="dcterms:W3CDTF">2015-04-05T06:53:14Z</dcterms:modified>
</cp:coreProperties>
</file>