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C51D665-31A2-4F09-873E-589FD3DB81B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03B226-8461-44A2-8B00-8AE5DAEFE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990600"/>
            <a:ext cx="5105400" cy="3200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/>
              <a:t/>
            </a:r>
            <a:br>
              <a:rPr lang="sr-Latn-RS" dirty="0"/>
            </a:br>
            <a:r>
              <a:rPr lang="sr-Latn-RS" sz="2000" dirty="0" smtClean="0"/>
              <a:t>univerzitet u novom sadu, </a:t>
            </a:r>
            <a:br>
              <a:rPr lang="sr-Latn-RS" sz="2000" dirty="0" smtClean="0"/>
            </a:br>
            <a:r>
              <a:rPr lang="sr-Latn-RS" sz="2000" dirty="0" smtClean="0"/>
              <a:t>pedagoški fakultet u somboru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Deca sa govornim smetnjama</a:t>
            </a:r>
            <a:br>
              <a:rPr lang="sr-Latn-RS" dirty="0" smtClean="0"/>
            </a:br>
            <a:r>
              <a:rPr lang="sr-Latn-RS" sz="2200" dirty="0" smtClean="0"/>
              <a:t>Mentor: doc. dr Mia marić</a:t>
            </a:r>
            <a:r>
              <a:rPr lang="sr-Latn-RS" dirty="0"/>
              <a:t/>
            </a:r>
            <a:br>
              <a:rPr lang="sr-Latn-RS" dirty="0"/>
            </a:br>
            <a:r>
              <a:rPr lang="sr-Latn-RS" sz="2200" dirty="0" smtClean="0"/>
              <a:t>Student:Srna </a:t>
            </a:r>
            <a:r>
              <a:rPr lang="sr-Latn-RS" sz="2200" dirty="0"/>
              <a:t>Đurđević</a:t>
            </a:r>
            <a:br>
              <a:rPr lang="sr-Latn-RS" sz="2200" dirty="0"/>
            </a:br>
            <a:r>
              <a:rPr lang="en-US" sz="2200" dirty="0" smtClean="0"/>
              <a:t>10/3/010</a:t>
            </a:r>
            <a:r>
              <a:rPr lang="sr-Latn-RS" sz="2200" dirty="0" smtClean="0"/>
              <a:t/>
            </a:r>
            <a:br>
              <a:rPr lang="sr-Latn-RS" sz="2200" dirty="0" smtClean="0"/>
            </a:b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3400" y="4114800"/>
            <a:ext cx="449580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sr-Latn-RS" sz="1700" i="1" dirty="0"/>
              <a:t>Project title</a:t>
            </a:r>
            <a:r>
              <a:rPr lang="sr-Latn-RS" sz="1700" dirty="0"/>
              <a:t>: </a:t>
            </a:r>
          </a:p>
          <a:p>
            <a:pPr algn="ctr"/>
            <a:r>
              <a:rPr lang="en-US" sz="1700" dirty="0"/>
              <a:t>Harmonization and Modernization of the Curriculum for Primary Teacher Education (HAMOC)</a:t>
            </a:r>
            <a:endParaRPr lang="sr-Latn-RS" sz="1700" dirty="0"/>
          </a:p>
          <a:p>
            <a:pPr algn="ctr"/>
            <a:r>
              <a:rPr lang="sr-Latn-RS" sz="1700" i="1" dirty="0"/>
              <a:t>Project number</a:t>
            </a:r>
            <a:r>
              <a:rPr lang="sr-Latn-RS" sz="1700"/>
              <a:t>: </a:t>
            </a:r>
            <a:endParaRPr lang="sr-Latn-RS" sz="1700" smtClean="0"/>
          </a:p>
          <a:p>
            <a:pPr algn="ctr"/>
            <a:r>
              <a:rPr lang="en-US" sz="1700" smtClean="0"/>
              <a:t>516762-TEMPUS-1-2011-1-RS-TEMPUS-JPCR</a:t>
            </a:r>
            <a:endParaRPr lang="sr-Latn-RS" sz="1700" dirty="0"/>
          </a:p>
          <a:p>
            <a:endParaRPr lang="en-US" sz="2000" dirty="0"/>
          </a:p>
        </p:txBody>
      </p:sp>
      <p:pic>
        <p:nvPicPr>
          <p:cNvPr id="5" name="Picture 4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00600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</a:t>
            </a:r>
            <a:r>
              <a:rPr lang="sr-Latn-RS" b="1" dirty="0" smtClean="0"/>
              <a:t>eorija učenja:</a:t>
            </a:r>
          </a:p>
          <a:p>
            <a:r>
              <a:rPr lang="sr-Latn-RS" b="1" dirty="0" smtClean="0"/>
              <a:t> – mucanje kao naučeno ponašanje</a:t>
            </a:r>
            <a:r>
              <a:rPr lang="sr-Latn-RS" dirty="0" smtClean="0"/>
              <a:t>(govorni aspekt mucanja objašnjava se klasičnim uslovljavanjem negativnih emocija,a negovorni aspekt instrumentalnim učenjem.)</a:t>
            </a:r>
          </a:p>
          <a:p>
            <a:r>
              <a:rPr lang="sr-Latn-RS" dirty="0" smtClean="0"/>
              <a:t> - </a:t>
            </a:r>
            <a:r>
              <a:rPr lang="sr-Latn-RS" b="1" dirty="0" smtClean="0"/>
              <a:t>bihejvioralna terapija mucanja </a:t>
            </a:r>
            <a:r>
              <a:rPr lang="sr-Latn-RS" dirty="0" smtClean="0"/>
              <a:t>(usmerena je na eliminaciju simptoma koji ustvari nisu simptomi već neadaptivni načini ponašanja. </a:t>
            </a:r>
            <a:r>
              <a:rPr lang="en-US" dirty="0" smtClean="0"/>
              <a:t>T</a:t>
            </a:r>
            <a:r>
              <a:rPr lang="sr-Latn-RS" dirty="0" smtClean="0"/>
              <a:t>o saznanje je dobra polazna tačka ka izlečenju).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</a:t>
            </a:r>
            <a:r>
              <a:rPr lang="sr-Latn-RS" b="1" dirty="0" smtClean="0"/>
              <a:t>rganske teorije </a:t>
            </a:r>
            <a:r>
              <a:rPr lang="sr-Latn-RS" dirty="0" smtClean="0"/>
              <a:t>– dominira shvatanje da u osnovi mucanja leži neki organski supstrat (različita oštećenja mozga,neizdiferencirana lateralizacija cerebralnih hemisfera-mešovita cerebralna dominantnost,poremećaji vokalne muskulature...)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 momentu mucanja govorni aparat se nalazi u grču,a trajanje i lokalizacija grča određuju intenzitet mucanja.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</a:t>
            </a:r>
            <a:r>
              <a:rPr lang="sr-Latn-RS" dirty="0" smtClean="0"/>
              <a:t>eneza mucanja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r>
              <a:rPr lang="sr-Latn-RS" dirty="0" smtClean="0"/>
              <a:t>a pojavu mucanja potrebna su dva faktora: 1. predispozicija endogene prirode(osetljivost CNS,nasledne dispozicije ili anatomske,organske i funkcionalne anomalije) </a:t>
            </a:r>
            <a:br>
              <a:rPr lang="sr-Latn-RS" dirty="0" smtClean="0"/>
            </a:br>
            <a:r>
              <a:rPr lang="sr-Latn-RS" dirty="0" smtClean="0"/>
              <a:t>2. provocirajući činilac egzogene prirode (emocionalni stres,akutni strah...)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ostoje tri tipa mucanja(u zavisnosti od uzrasta i vrste): </a:t>
            </a:r>
            <a:br>
              <a:rPr lang="sr-Latn-RS" dirty="0" smtClean="0"/>
            </a:br>
            <a:r>
              <a:rPr lang="sr-Latn-RS" dirty="0" smtClean="0"/>
              <a:t>1. razvojno mucanje (javlja se između2-4 god,traje nekoliko meseci)</a:t>
            </a:r>
            <a:br>
              <a:rPr lang="sr-Latn-RS" dirty="0" smtClean="0"/>
            </a:br>
            <a:r>
              <a:rPr lang="sr-Latn-RS" dirty="0" smtClean="0"/>
              <a:t>2. benigno mucanje (javlja se oko 8.god,sponatano nestaje posle 2-3 god)</a:t>
            </a:r>
            <a:br>
              <a:rPr lang="sr-Latn-RS" dirty="0" smtClean="0"/>
            </a:br>
            <a:r>
              <a:rPr lang="sr-Latn-RS" dirty="0" smtClean="0"/>
              <a:t>3. trajno mucanje (javlja se između 3-8 god)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sr-Latn-RS" dirty="0" smtClean="0"/>
              <a:t>aze u razvoju mucanja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rimarno mucanje - javlja se oko treće do pete godine u formi ponavljanja glasova ili slogova,može da se ispravi primenom preventivnih korektivnih mera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ranzijentno mucanje – prelazni oblik između primarnog i sekundarnog mucanja,karakteriše ga povećana mišićna tenzija i prvi znaci emocionalnog reagovanja.</a:t>
            </a:r>
          </a:p>
          <a:p>
            <a:r>
              <a:rPr lang="sr-Latn-RS" dirty="0" smtClean="0"/>
              <a:t>Sekundarno mucanje – poslednja faza u razvoju mucanja. </a:t>
            </a:r>
            <a:r>
              <a:rPr lang="en-US" dirty="0" smtClean="0"/>
              <a:t>S</a:t>
            </a:r>
            <a:r>
              <a:rPr lang="sr-Latn-RS" dirty="0" smtClean="0"/>
              <a:t>matra se pravim mucanjem i ima sve uslove da postane trajno.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</a:t>
            </a:r>
            <a:r>
              <a:rPr lang="sr-Latn-RS" dirty="0" smtClean="0"/>
              <a:t>rzopletost u govoru - tahilalija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RS" dirty="0" smtClean="0"/>
              <a:t>rugi poremećaj ritma i tempa govora</a:t>
            </a:r>
          </a:p>
          <a:p>
            <a:r>
              <a:rPr lang="en-US" dirty="0" smtClean="0"/>
              <a:t>G</a:t>
            </a:r>
            <a:r>
              <a:rPr lang="sr-Latn-RS" dirty="0" smtClean="0"/>
              <a:t>ovorni poremećaj  koji narušava razumljivost govora uopšte (zbog preterano brzog i nepreciznog izgovaranja glasova)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ri takvom govoru ispuštaju se neki glasovi,slogovi se premeštaju,a reči se često ne završavaju.</a:t>
            </a:r>
          </a:p>
          <a:p>
            <a:r>
              <a:rPr lang="en-US" dirty="0" smtClean="0"/>
              <a:t>K</a:t>
            </a:r>
            <a:r>
              <a:rPr lang="sr-Latn-RS" dirty="0" smtClean="0"/>
              <a:t>arakteristično je i zastajkivanje i ponavljanje slogova ili celih reči,pa se često izjednačava sa mucanjem.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r-Latn-RS" dirty="0" smtClean="0"/>
              <a:t>od dece koja pate od tahilalije nema straha od govora,izbegavanja govornih situacija,deca često nisu svesna da imaju govorni poremećaj,pa nema motivacije za lečenjem.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ahilalija može preći u mucanje,pa je rad na otklanjanju brzopletosti prevencija u nastanku mucanja.</a:t>
            </a:r>
          </a:p>
          <a:p>
            <a:r>
              <a:rPr lang="en-US" dirty="0" smtClean="0"/>
              <a:t>M</a:t>
            </a:r>
            <a:r>
              <a:rPr lang="sr-Latn-RS" dirty="0" smtClean="0"/>
              <a:t>nogi autori govore da se tahilalija zasniva na genetskoj dispoziciji.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atološki usporen govor - bradilalija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sr-Latn-RS" dirty="0" smtClean="0"/>
              <a:t>reći vid poremećaja ritma i tempa govora</a:t>
            </a:r>
          </a:p>
          <a:p>
            <a:r>
              <a:rPr lang="en-US" dirty="0" smtClean="0"/>
              <a:t>K</a:t>
            </a:r>
            <a:r>
              <a:rPr lang="sr-Latn-RS" dirty="0" smtClean="0"/>
              <a:t>arakteristike: razvučenost glasova(samoglasnici),govor jako spor,otegnut,nejasno artikulisan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snova poremećaja je neregularna delatnost CNS,posebno endokrinološkog sistema.</a:t>
            </a:r>
          </a:p>
          <a:p>
            <a:r>
              <a:rPr lang="en-US" dirty="0" smtClean="0"/>
              <a:t>N</a:t>
            </a:r>
            <a:r>
              <a:rPr lang="sr-Latn-RS" dirty="0" smtClean="0"/>
              <a:t>ajčešće se javlja kod mentalno retardirane dece,ali i kod normalne dece pogrešno govorno vaspitane.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oremećaji jezičko-govorne strukture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azličiti oblici afazija i disfazija,gotovo nikad se ne pojavljuju kao samostalne smetnje</a:t>
            </a:r>
          </a:p>
          <a:p>
            <a:r>
              <a:rPr lang="sr-Latn-RS" dirty="0" smtClean="0"/>
              <a:t>Afazija – nastaje kao posledica oštećenja CNS-a,a može se ispoljiti i kao potpun gubitak govora ili njegovo delimično oštećenje.</a:t>
            </a:r>
          </a:p>
          <a:p>
            <a:r>
              <a:rPr lang="en-US" dirty="0" smtClean="0"/>
              <a:t>A</a:t>
            </a:r>
            <a:r>
              <a:rPr lang="sr-Latn-RS" dirty="0" smtClean="0"/>
              <a:t>fazije se dele na – senzorne,motorne i kombinovane senzomotorne.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</a:t>
            </a:r>
            <a:r>
              <a:rPr lang="sr-Latn-RS" dirty="0" smtClean="0"/>
              <a:t>fazija i disfazija se često koriste kao sinonimi,za decu se koristi termin disfazija (lakši oblici oštećenja govora i jezika )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isfazija nastaje u razvojnom procesu govorne funkcije i može biti primarna(3-4god,nije došlo do normalnog razvoja govora,pa je on usporen) i sekundarna(stečena,javlja se posle 3.god,govor može biti delimično jasan,gramatički neispravan,siromašan,sa smetnjama u izgovaranju i sklapanju rečenica)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U</a:t>
            </a:r>
            <a:r>
              <a:rPr lang="sr-Latn-RS" dirty="0" smtClean="0"/>
              <a:t>vod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981200"/>
            <a:ext cx="8305800" cy="3733800"/>
          </a:xfrm>
        </p:spPr>
        <p:txBody>
          <a:bodyPr>
            <a:normAutofit/>
          </a:bodyPr>
          <a:lstStyle/>
          <a:p>
            <a:r>
              <a:rPr lang="sr-Latn-RS" sz="2400" dirty="0" smtClean="0"/>
              <a:t>Govor je bio-psiho-socijalna funkcija</a:t>
            </a:r>
          </a:p>
          <a:p>
            <a:r>
              <a:rPr lang="en-US" sz="2400" dirty="0" smtClean="0"/>
              <a:t>P</a:t>
            </a:r>
            <a:r>
              <a:rPr lang="sr-Latn-RS" sz="2400" dirty="0" smtClean="0"/>
              <a:t>od govornim poremećajima se podrazumevaju sve smetnje u govornom funkcionisanju koje na bilo koji način remeti verbalnu komunikaciju</a:t>
            </a:r>
          </a:p>
          <a:p>
            <a:r>
              <a:rPr lang="en-US" sz="2400" dirty="0" smtClean="0"/>
              <a:t>G</a:t>
            </a:r>
            <a:r>
              <a:rPr lang="sr-Latn-RS" sz="2400" dirty="0" smtClean="0"/>
              <a:t>ovorni poremećaji se mogu javiti samostalno ili kao prateća smetnja mnogim drugim poremećajima</a:t>
            </a:r>
          </a:p>
          <a:p>
            <a:r>
              <a:rPr lang="en-US" sz="2400" dirty="0" smtClean="0"/>
              <a:t>V</a:t>
            </a:r>
            <a:r>
              <a:rPr lang="sr-Latn-RS" sz="2400" dirty="0" smtClean="0"/>
              <a:t>ećina govornih smetnji je blaže prirode i zahteva kraće korektivne postupke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oremećaji čitanja i pisanja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</a:t>
            </a:r>
            <a:r>
              <a:rPr lang="sr-Latn-RS" dirty="0" smtClean="0"/>
              <a:t>avljaju se kod dece koja su imala ili i dalje imaju neki govorni poremećaj,kod dece sa smetnjama vida i sluha,kao i kod dece sa sniženim intelektualnim sposobnostima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o su primarni govorni poremećaji (psihogeni ili funkcionalni),a najčešči su mucanje,funkcionalne dislalije i funkcionalne disfonije</a:t>
            </a:r>
          </a:p>
          <a:p>
            <a:r>
              <a:rPr lang="en-US" dirty="0" smtClean="0"/>
              <a:t>M</a:t>
            </a:r>
            <a:r>
              <a:rPr lang="sr-Latn-RS" dirty="0" smtClean="0"/>
              <a:t>ogu se ispoljiti  i sa drugim poremećajima u psihomotornom funkcionisanju,tada govorne smetnje imaju sekundarni značaj jer se javljaju kao prateći poremećaj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osledice govornih poremećaja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dnose se na mogućnost daljeg razvoja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ete može imati probleme u uspostavljanju jezičkih struktura,što otežava proces edukacije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osebno su značajni emocionalni problemi(deca su često neadaptirana)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olazak u školu im je posebno stresan,česti su neuspesi,a česte su i školske fobije. 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 pubertetu su pojačano osetljivi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</a:t>
            </a:r>
            <a:r>
              <a:rPr lang="sr-Latn-RS" dirty="0" smtClean="0"/>
              <a:t>ijagnostička procena dece sa govornim poremećajima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pšte prihvaćen model timske obrade ima sledeći oblik:</a:t>
            </a:r>
            <a:br>
              <a:rPr lang="sr-Latn-RS" dirty="0" smtClean="0"/>
            </a:br>
            <a:r>
              <a:rPr lang="sr-Latn-RS" dirty="0" smtClean="0"/>
              <a:t>1. pedijatrijski pregled(utvrđuje antropometrijske karakteristike)</a:t>
            </a:r>
            <a:br>
              <a:rPr lang="sr-Latn-RS" dirty="0" smtClean="0"/>
            </a:br>
            <a:r>
              <a:rPr lang="sr-Latn-RS" dirty="0" smtClean="0"/>
              <a:t>2. neuropsihijatrijski pregled(utvrđuje opšti i specifični neurološki psihijatrijski status)</a:t>
            </a:r>
            <a:br>
              <a:rPr lang="sr-Latn-RS" dirty="0" smtClean="0"/>
            </a:br>
            <a:r>
              <a:rPr lang="sr-Latn-RS" dirty="0" smtClean="0"/>
              <a:t>3. ORL pregled(stanje sluha)</a:t>
            </a:r>
            <a:br>
              <a:rPr lang="sr-Latn-RS" dirty="0" smtClean="0"/>
            </a:br>
            <a:r>
              <a:rPr lang="sr-Latn-RS" dirty="0" smtClean="0"/>
              <a:t>4. logopedski pregled(utvrđivanje logopedskog statusa)</a:t>
            </a:r>
            <a:br>
              <a:rPr lang="sr-Latn-RS" dirty="0" smtClean="0"/>
            </a:br>
            <a:r>
              <a:rPr lang="sr-Latn-RS" dirty="0" smtClean="0"/>
              <a:t>5. psihološko ispitivanje(procenjuje trenutni nivo funkcionisanja deteta)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sihološka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provodi se u formi intervjua sa roditeljima i decom. 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rikupljaju se podaci o ponašanju deteta,sva odstupanja,i najčešća raspoloženja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va odstupajuća ponašanja se analiziraju,kao i intenzitet,učestalost i trajanje istih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tvrđuje se trenutno govorno funkcionisanje deteta-kvalitativna i kvantitativna analiza govora.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r-Latn-RS" dirty="0" smtClean="0"/>
              <a:t>valitativna analiza – analiza govora u različitim stepenima složenosti govorne ekspresije</a:t>
            </a:r>
          </a:p>
          <a:p>
            <a:r>
              <a:rPr lang="en-US" dirty="0" smtClean="0"/>
              <a:t>K</a:t>
            </a:r>
            <a:r>
              <a:rPr lang="sr-Latn-RS" dirty="0" smtClean="0"/>
              <a:t>vantitativna analiza – </a:t>
            </a:r>
            <a:r>
              <a:rPr lang="en-US" dirty="0" err="1" smtClean="0"/>
              <a:t>podra</a:t>
            </a:r>
            <a:r>
              <a:rPr lang="sr-Latn-RS" dirty="0" smtClean="0"/>
              <a:t>zumeva da se određenoj formi govornog poremećaja da brojčani iskaz</a:t>
            </a:r>
          </a:p>
          <a:p>
            <a:r>
              <a:rPr lang="en-US" dirty="0" smtClean="0"/>
              <a:t>R</a:t>
            </a:r>
            <a:r>
              <a:rPr lang="sr-Latn-RS" dirty="0" smtClean="0"/>
              <a:t>ili test(mucanje)- uzimaju se tri parametra-frekvencija ponavljanja i produžavanja glasova;uočljive fizičke konkomitante;dužina trajanja najdužih blokada. </a:t>
            </a:r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</a:t>
            </a:r>
            <a:r>
              <a:rPr lang="sr-Latn-RS" dirty="0" smtClean="0"/>
              <a:t>etetu koje ne zna da čita pokazuje se serija slika od koje ono treba da sklopi priču;govor se snima na magnetofon i beleži grafički (tačno izgovorena reč tačka,neispravno kosa crta)-potrebno je 150 reči za procenu,ali se prvih 25 zanemaruju.</a:t>
            </a:r>
          </a:p>
          <a:p>
            <a:r>
              <a:rPr lang="en-US" dirty="0" smtClean="0"/>
              <a:t>F</a:t>
            </a:r>
            <a:r>
              <a:rPr lang="sr-Latn-RS" dirty="0" smtClean="0"/>
              <a:t>izičke konkominante – akustični i vizuelno opažljivi fenomeni koji prate govor-glasno disanje,zviždanje,grimase...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abiranjem skorova za sva tri parametra dobija se težina mucanja- podaci se upoređuju sa normalnim podacima 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sim ovog načina koriste se još i Vilobi-upitnik koji kod nas nije standardizovan,Test samoprocene reagovanja na govorne situacije i Ajova skala stavova prema mucanju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</a:t>
            </a:r>
            <a:r>
              <a:rPr lang="sr-Latn-RS" dirty="0" smtClean="0"/>
              <a:t>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Deca sa govornim smetnjama su veoma česta u današnjem društvu. </a:t>
            </a:r>
            <a:r>
              <a:rPr lang="en-US" dirty="0" smtClean="0"/>
              <a:t>V</a:t>
            </a:r>
            <a:r>
              <a:rPr lang="sr-Latn-RS" dirty="0" smtClean="0"/>
              <a:t>eliki broj istih je podložan ispravljanju ako se na vreme ustanovi i ako se pravilno sa njim postupa. </a:t>
            </a:r>
            <a:r>
              <a:rPr lang="en-US" dirty="0" smtClean="0"/>
              <a:t>C</a:t>
            </a:r>
            <a:r>
              <a:rPr lang="sr-Latn-RS" dirty="0" smtClean="0"/>
              <a:t>ilj se svakako,potpuno razvijanje jezičkog i govornog sistema. </a:t>
            </a:r>
            <a:r>
              <a:rPr lang="en-US" dirty="0" smtClean="0"/>
              <a:t>U</a:t>
            </a:r>
            <a:r>
              <a:rPr lang="sr-Latn-RS" dirty="0" smtClean="0"/>
              <a:t> lečenju ovih smetnji roditelji su veoma bitan faktor,treba da budu puni podrške i potpuno spremni na saradnju sa detetom i stručnim licem. </a:t>
            </a:r>
            <a:r>
              <a:rPr lang="en-US" dirty="0" smtClean="0"/>
              <a:t>D</a:t>
            </a:r>
            <a:r>
              <a:rPr lang="sr-Latn-RS" dirty="0" smtClean="0"/>
              <a:t>eci je najviše potrebno ohrabrenje i podrška jer ako to izostane i napredak će izostati,a dete će biti frustrirano,nezadovoljno i veoma moguće asocijalno.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72390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H</a:t>
            </a:r>
            <a:r>
              <a:rPr lang="sr-Latn-RS" sz="5400" dirty="0" smtClean="0"/>
              <a:t>vala na pažnji!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</a:t>
            </a:r>
            <a:r>
              <a:rPr lang="en-US" dirty="0" smtClean="0"/>
              <a:t>o</a:t>
            </a:r>
            <a:r>
              <a:rPr lang="sr-Latn-RS" dirty="0" smtClean="0"/>
              <a:t>jam,klasifikacija i priroda govornih poremećaja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Govorni poremećaji su nepravilnosti u izgovaranju i jezičkom izražavanju,koji mogu da zahvate sve modalitete govora i glasa,strukturu jezika,artikulaciju,čitanje i pisanje,a prouzrokovani su uticajem sredine ili patološkim promenama nu govornom sistemu.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ele se na: poremećaje glasa, poremećaje artikulacije,poremećaje ritma i tempa govora,poremećaje jezičko-govorne strukture i poremećaje čitanja i pisanja.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oremećaji glasa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RS" dirty="0" smtClean="0"/>
              <a:t>isfonija – osnovni poremećaj glasa – promuklost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zroci mogu biti organski (nastaju od kongenitalnih anomalija,hroničnih upala,tumora,mehaničkih povreda)</a:t>
            </a:r>
          </a:p>
          <a:p>
            <a:r>
              <a:rPr lang="en-US" dirty="0" smtClean="0"/>
              <a:t>F</a:t>
            </a:r>
            <a:r>
              <a:rPr lang="sr-Latn-RS" dirty="0" smtClean="0"/>
              <a:t>unkcionalne disfonije – psihogeno uslovljene i nastaju kao posledica emocionalnih stresova.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Poremećaji artikulacije (dislalija)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oremećaji izgovora,nepravilan izgovor glasova  </a:t>
            </a:r>
          </a:p>
          <a:p>
            <a:r>
              <a:rPr lang="en-US" dirty="0" smtClean="0"/>
              <a:t>M</a:t>
            </a:r>
            <a:r>
              <a:rPr lang="sr-Latn-RS" dirty="0" smtClean="0"/>
              <a:t>ože se ispoljiti kao </a:t>
            </a:r>
            <a:r>
              <a:rPr lang="sr-Latn-RS" b="1" dirty="0" smtClean="0"/>
              <a:t>omisija</a:t>
            </a:r>
            <a:r>
              <a:rPr lang="sr-Latn-RS" dirty="0" smtClean="0"/>
              <a:t>(izostavljanje nekog glasa),supstitucija(zamena nekog glasa drugim),distorzija(iskrivljen izgovor glasova).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islaličan govor – tepanje</a:t>
            </a:r>
          </a:p>
          <a:p>
            <a:r>
              <a:rPr lang="en-US" dirty="0" smtClean="0"/>
              <a:t>N</a:t>
            </a:r>
            <a:r>
              <a:rPr lang="sr-Latn-RS" dirty="0" smtClean="0"/>
              <a:t>ajučestaliji govorni poremećaji</a:t>
            </a:r>
          </a:p>
          <a:p>
            <a:r>
              <a:rPr lang="sr-Latn-RS" dirty="0" smtClean="0"/>
              <a:t>30 % dece predškolskog uzrasta i 16 % dece osnovnoškolskog uzrasta pati od poremećaja izgovora</a:t>
            </a:r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Uzroci nastanka dislalija: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1.Defekti govornih aparata (mehaničke dislalije)</a:t>
            </a:r>
          </a:p>
          <a:p>
            <a:pPr>
              <a:buNone/>
            </a:pPr>
            <a:r>
              <a:rPr lang="sr-Latn-RS" dirty="0" smtClean="0"/>
              <a:t>-labijalne-deformacije usana (nepravilno izgovaranje glasova m,p,b)</a:t>
            </a:r>
          </a:p>
          <a:p>
            <a:pPr>
              <a:buNone/>
            </a:pPr>
            <a:r>
              <a:rPr lang="sr-Latn-RS" dirty="0" smtClean="0"/>
              <a:t>-dentalne-nepravilnosti i oštećenja na zubima i deformacija vilice</a:t>
            </a:r>
          </a:p>
          <a:p>
            <a:pPr>
              <a:buNone/>
            </a:pPr>
            <a:r>
              <a:rPr lang="sr-Latn-RS" dirty="0" smtClean="0"/>
              <a:t>-lingvalne-posledica anatomohistoloških promena na jeziku(nepravilan izgovor glasova r i l)</a:t>
            </a:r>
          </a:p>
          <a:p>
            <a:pPr>
              <a:buNone/>
            </a:pPr>
            <a:r>
              <a:rPr lang="sr-Latn-RS" dirty="0" smtClean="0"/>
              <a:t>-palatalne-oštećenje funkcija nosa i nepca(nepravilna artikulacija glasova k,g,h).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ogrešno govorno vaspitanje:</a:t>
            </a:r>
          </a:p>
          <a:p>
            <a:pPr>
              <a:buNone/>
            </a:pPr>
            <a:r>
              <a:rPr lang="sr-Latn-RS" dirty="0" smtClean="0"/>
              <a:t>-loš govorni primer roditelja-govor se uči imitacijom,pa dete usvaja roditeljski govorni model.</a:t>
            </a:r>
          </a:p>
          <a:p>
            <a:pPr>
              <a:buNone/>
            </a:pPr>
            <a:r>
              <a:rPr lang="sr-Latn-RS" dirty="0" smtClean="0"/>
              <a:t>-tepajuća verbalna konverzacija-fiziološko tepanje produženo van granica tolerancije,i kao govorno ponašanje postane svojstveno detetu.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Funkcionalni uzroci dislalije:</a:t>
            </a:r>
          </a:p>
          <a:p>
            <a:pPr>
              <a:buNone/>
            </a:pPr>
            <a:r>
              <a:rPr lang="sr-Latn-RS" dirty="0" smtClean="0"/>
              <a:t>-odnose se na redukciju fonematskog sluha(nesposobnost diferenciranja nekih glasova)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oremećaji ritma i tempa 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sr-Latn-RS" dirty="0" smtClean="0"/>
              <a:t>ajupadljiviji i najpoznatiji poremećaj-</a:t>
            </a:r>
            <a:r>
              <a:rPr lang="sr-Latn-RS" b="1" dirty="0" smtClean="0"/>
              <a:t>mucanje ili dizartrija</a:t>
            </a:r>
            <a:r>
              <a:rPr lang="sr-Latn-RS" dirty="0" smtClean="0"/>
              <a:t>(narušavanje govornog procesa koje se odnosi na redosled glasova,trajanje,brzinu,ritam i tečnost)</a:t>
            </a:r>
          </a:p>
          <a:p>
            <a:r>
              <a:rPr lang="en-US" b="1" dirty="0" smtClean="0"/>
              <a:t>P</a:t>
            </a:r>
            <a:r>
              <a:rPr lang="sr-Latn-RS" b="1" dirty="0" smtClean="0"/>
              <a:t>sihoanalitička teorija o mucanju- </a:t>
            </a:r>
            <a:r>
              <a:rPr lang="sr-Latn-RS" dirty="0" smtClean="0"/>
              <a:t>u osnovi mucanja leži skriveni emocionalni konflikt,a mucanje predstavlja spoljašnju manifestacijutog konflikta.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vesno želi da govori,ali ima nesvesnu želju da ne govori(nesvesni motiv ometa svesnu nameru i dolazi do zamuckivanja).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492</TotalTime>
  <Words>1295</Words>
  <Application>Microsoft Office PowerPoint</Application>
  <PresentationFormat>On-screen Show (4:3)</PresentationFormat>
  <Paragraphs>96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Opulent</vt:lpstr>
      <vt:lpstr>    univerzitet u novom sadu,  pedagoški fakultet u somboru Deca sa govornim smetnjama Mentor: doc. dr Mia marić Student:Srna Đurđević 10/3/010  </vt:lpstr>
      <vt:lpstr>Uvod</vt:lpstr>
      <vt:lpstr>Pojam,klasifikacija i priroda govornih poremećaja</vt:lpstr>
      <vt:lpstr>Poremećaji glasa</vt:lpstr>
      <vt:lpstr>Poremećaji artikulacije (dislalija)</vt:lpstr>
      <vt:lpstr>Uzroci nastanka dislalija:</vt:lpstr>
      <vt:lpstr>PowerPoint Presentation</vt:lpstr>
      <vt:lpstr>PowerPoint Presentation</vt:lpstr>
      <vt:lpstr>Poremećaji ritma i tempa govora</vt:lpstr>
      <vt:lpstr>PowerPoint Presentation</vt:lpstr>
      <vt:lpstr>PowerPoint Presentation</vt:lpstr>
      <vt:lpstr>Geneza mucanja</vt:lpstr>
      <vt:lpstr>PowerPoint Presentation</vt:lpstr>
      <vt:lpstr>Faze u razvoju mucanja</vt:lpstr>
      <vt:lpstr>Brzopletost u govoru - tahilalija</vt:lpstr>
      <vt:lpstr>PowerPoint Presentation</vt:lpstr>
      <vt:lpstr>Patološki usporen govor - bradilalija</vt:lpstr>
      <vt:lpstr>Poremećaji jezičko-govorne strukture</vt:lpstr>
      <vt:lpstr>PowerPoint Presentation</vt:lpstr>
      <vt:lpstr>Poremećaji čitanja i pisanja</vt:lpstr>
      <vt:lpstr>Posledice govornih poremećaja</vt:lpstr>
      <vt:lpstr>Dijagnostička procena dece sa govornim poremećajima</vt:lpstr>
      <vt:lpstr>Psihološka procena</vt:lpstr>
      <vt:lpstr>PowerPoint Presentation</vt:lpstr>
      <vt:lpstr>PowerPoint Presentation</vt:lpstr>
      <vt:lpstr>PowerPoint Presentation</vt:lpstr>
      <vt:lpstr>Zaključak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Seminarski rad “Deca sa govornim smetnjama”</dc:title>
  <dc:creator>x</dc:creator>
  <cp:lastModifiedBy>Natasa</cp:lastModifiedBy>
  <cp:revision>45</cp:revision>
  <dcterms:created xsi:type="dcterms:W3CDTF">2013-12-09T16:43:49Z</dcterms:created>
  <dcterms:modified xsi:type="dcterms:W3CDTF">2015-04-05T06:56:23Z</dcterms:modified>
</cp:coreProperties>
</file>