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30B69-2E40-43EA-8CF5-126BD7B91622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443C63-51B2-4613-AB35-B856709351A8}">
      <dgm:prSet phldrT="[Text]" custT="1"/>
      <dgm:spPr/>
      <dgm:t>
        <a:bodyPr/>
        <a:lstStyle/>
        <a:p>
          <a:r>
            <a:rPr lang="sr-Cyrl-ME" sz="1200" dirty="0" smtClean="0"/>
            <a:t>ФОРМИРАЊЕ ГРУПА</a:t>
          </a:r>
          <a:endParaRPr lang="en-US" sz="1200" dirty="0"/>
        </a:p>
      </dgm:t>
    </dgm:pt>
    <dgm:pt modelId="{670D1B45-E068-4D94-9C20-FB70F061FD29}" type="parTrans" cxnId="{AF2B2552-7CE8-4340-A253-E81F4D2893DE}">
      <dgm:prSet/>
      <dgm:spPr/>
      <dgm:t>
        <a:bodyPr/>
        <a:lstStyle/>
        <a:p>
          <a:endParaRPr lang="en-US"/>
        </a:p>
      </dgm:t>
    </dgm:pt>
    <dgm:pt modelId="{8C43C497-87A0-4337-9D54-A8C6AE181EAD}" type="sibTrans" cxnId="{AF2B2552-7CE8-4340-A253-E81F4D2893DE}">
      <dgm:prSet/>
      <dgm:spPr/>
      <dgm:t>
        <a:bodyPr/>
        <a:lstStyle/>
        <a:p>
          <a:endParaRPr lang="en-US"/>
        </a:p>
      </dgm:t>
    </dgm:pt>
    <dgm:pt modelId="{EE20219A-0BDA-4D4A-A877-BB750CC91445}">
      <dgm:prSet phldrT="[Text]" custT="1"/>
      <dgm:spPr/>
      <dgm:t>
        <a:bodyPr/>
        <a:lstStyle/>
        <a:p>
          <a:r>
            <a:rPr lang="sr-Cyrl-ME" sz="1200" dirty="0" smtClean="0"/>
            <a:t>РАЗЛИЧИТЕ СПОСОБНОСТИ</a:t>
          </a:r>
          <a:endParaRPr lang="en-US" sz="1200" dirty="0"/>
        </a:p>
      </dgm:t>
    </dgm:pt>
    <dgm:pt modelId="{BA3D258F-F933-4BE1-82B4-0A04E3FF3553}" type="parTrans" cxnId="{7A0B2DA0-BAE9-4A19-A4BC-FB8A10AB0AB2}">
      <dgm:prSet/>
      <dgm:spPr/>
      <dgm:t>
        <a:bodyPr/>
        <a:lstStyle/>
        <a:p>
          <a:endParaRPr lang="en-US"/>
        </a:p>
      </dgm:t>
    </dgm:pt>
    <dgm:pt modelId="{331BDD55-92BB-41C3-B947-C92CFA9BCE8B}" type="sibTrans" cxnId="{7A0B2DA0-BAE9-4A19-A4BC-FB8A10AB0AB2}">
      <dgm:prSet/>
      <dgm:spPr/>
      <dgm:t>
        <a:bodyPr/>
        <a:lstStyle/>
        <a:p>
          <a:endParaRPr lang="en-US"/>
        </a:p>
      </dgm:t>
    </dgm:pt>
    <dgm:pt modelId="{94EB1DDA-1F71-4411-84A1-2101623CEB9E}">
      <dgm:prSet phldrT="[Text]" custT="1"/>
      <dgm:spPr/>
      <dgm:t>
        <a:bodyPr/>
        <a:lstStyle/>
        <a:p>
          <a:r>
            <a:rPr lang="sr-Cyrl-ME" sz="1200" dirty="0" smtClean="0"/>
            <a:t>МЕШОВИТЕ ГРУПЕ</a:t>
          </a:r>
          <a:endParaRPr lang="en-US" sz="1200" dirty="0"/>
        </a:p>
      </dgm:t>
    </dgm:pt>
    <dgm:pt modelId="{4508716A-98AF-4399-A004-6AF21C9FEB64}" type="parTrans" cxnId="{2B792460-0D01-4C29-A262-88E04CAA7EA7}">
      <dgm:prSet/>
      <dgm:spPr/>
      <dgm:t>
        <a:bodyPr/>
        <a:lstStyle/>
        <a:p>
          <a:endParaRPr lang="en-US"/>
        </a:p>
      </dgm:t>
    </dgm:pt>
    <dgm:pt modelId="{2BFD2332-1436-4C92-8018-07FB302FEB86}" type="sibTrans" cxnId="{2B792460-0D01-4C29-A262-88E04CAA7EA7}">
      <dgm:prSet/>
      <dgm:spPr/>
      <dgm:t>
        <a:bodyPr/>
        <a:lstStyle/>
        <a:p>
          <a:endParaRPr lang="en-US"/>
        </a:p>
      </dgm:t>
    </dgm:pt>
    <dgm:pt modelId="{7D79233E-B55C-420E-BF29-86D83707AB7B}">
      <dgm:prSet phldrT="[Text]" custT="1"/>
      <dgm:spPr/>
      <dgm:t>
        <a:bodyPr/>
        <a:lstStyle/>
        <a:p>
          <a:r>
            <a:rPr lang="sr-Cyrl-ME" sz="1200" dirty="0" smtClean="0"/>
            <a:t>ПРИЈАТЕЉСТВО</a:t>
          </a:r>
          <a:endParaRPr lang="en-US" sz="1200" dirty="0"/>
        </a:p>
      </dgm:t>
    </dgm:pt>
    <dgm:pt modelId="{74B999DA-854D-43DB-ACF6-F210D35D854A}" type="parTrans" cxnId="{7B3C3F5B-B809-4EB6-B9AB-B46B162F5A22}">
      <dgm:prSet/>
      <dgm:spPr/>
      <dgm:t>
        <a:bodyPr/>
        <a:lstStyle/>
        <a:p>
          <a:endParaRPr lang="en-US"/>
        </a:p>
      </dgm:t>
    </dgm:pt>
    <dgm:pt modelId="{EC8915CF-16EB-49E9-BE19-75750E5D5522}" type="sibTrans" cxnId="{7B3C3F5B-B809-4EB6-B9AB-B46B162F5A22}">
      <dgm:prSet/>
      <dgm:spPr/>
      <dgm:t>
        <a:bodyPr/>
        <a:lstStyle/>
        <a:p>
          <a:endParaRPr lang="en-US"/>
        </a:p>
      </dgm:t>
    </dgm:pt>
    <dgm:pt modelId="{CDE2E9F3-E903-4A63-924E-95AE700E6280}">
      <dgm:prSet phldrT="[Text]" custT="1"/>
      <dgm:spPr/>
      <dgm:t>
        <a:bodyPr/>
        <a:lstStyle/>
        <a:p>
          <a:r>
            <a:rPr lang="sr-Cyrl-ME" sz="1200" dirty="0" smtClean="0"/>
            <a:t>ГРУПЕ ЈЕДНАКИХ СПОСОБНОСТИ</a:t>
          </a:r>
          <a:endParaRPr lang="en-US" sz="1200" dirty="0"/>
        </a:p>
      </dgm:t>
    </dgm:pt>
    <dgm:pt modelId="{9FF07326-AA2D-4080-8B15-08D8CFC84E9E}" type="parTrans" cxnId="{59AE3FCB-2BEB-433D-8B80-B07B33D21EFB}">
      <dgm:prSet/>
      <dgm:spPr/>
      <dgm:t>
        <a:bodyPr/>
        <a:lstStyle/>
        <a:p>
          <a:endParaRPr lang="en-US"/>
        </a:p>
      </dgm:t>
    </dgm:pt>
    <dgm:pt modelId="{CC013B41-68FE-44B3-9AA7-5F31FA4866E8}" type="sibTrans" cxnId="{59AE3FCB-2BEB-433D-8B80-B07B33D21EFB}">
      <dgm:prSet/>
      <dgm:spPr/>
      <dgm:t>
        <a:bodyPr/>
        <a:lstStyle/>
        <a:p>
          <a:endParaRPr lang="en-US"/>
        </a:p>
      </dgm:t>
    </dgm:pt>
    <dgm:pt modelId="{6ED306D4-ABCB-45A9-B15F-E0475E64A1C3}">
      <dgm:prSet phldrT="[Text]" custScaleX="151148" custRadScaleRad="100193" custRadScaleInc="1757"/>
      <dgm:spPr/>
      <dgm:t>
        <a:bodyPr/>
        <a:lstStyle/>
        <a:p>
          <a:endParaRPr lang="en-US"/>
        </a:p>
      </dgm:t>
    </dgm:pt>
    <dgm:pt modelId="{8EC909E0-593F-4938-9C07-E4DAC17DDFE9}" type="parTrans" cxnId="{F6EE6CA1-55B4-4A72-9399-EE97C6E93CB6}">
      <dgm:prSet/>
      <dgm:spPr/>
      <dgm:t>
        <a:bodyPr/>
        <a:lstStyle/>
        <a:p>
          <a:endParaRPr lang="en-US"/>
        </a:p>
      </dgm:t>
    </dgm:pt>
    <dgm:pt modelId="{1E31AF43-5A3E-48E1-921A-5256EFB6E1B9}" type="sibTrans" cxnId="{F6EE6CA1-55B4-4A72-9399-EE97C6E93CB6}">
      <dgm:prSet/>
      <dgm:spPr/>
      <dgm:t>
        <a:bodyPr/>
        <a:lstStyle/>
        <a:p>
          <a:endParaRPr lang="en-US"/>
        </a:p>
      </dgm:t>
    </dgm:pt>
    <dgm:pt modelId="{EA552317-3801-44E4-A2FE-39D2F43D6C47}">
      <dgm:prSet phldrT="[Text]" custScaleX="130604" custLinFactNeighborX="20" custLinFactNeighborY="-829"/>
      <dgm:spPr/>
      <dgm:t>
        <a:bodyPr/>
        <a:lstStyle/>
        <a:p>
          <a:endParaRPr lang="en-US"/>
        </a:p>
      </dgm:t>
    </dgm:pt>
    <dgm:pt modelId="{22570CB8-83E1-4D0D-8BCB-39FD43BAC8C2}" type="parTrans" cxnId="{3DD15D07-201F-493B-8877-21A3FC391382}">
      <dgm:prSet/>
      <dgm:spPr/>
      <dgm:t>
        <a:bodyPr/>
        <a:lstStyle/>
        <a:p>
          <a:endParaRPr lang="en-US"/>
        </a:p>
      </dgm:t>
    </dgm:pt>
    <dgm:pt modelId="{A8B812EE-6D61-4AA5-88BC-8C42CC3B9685}" type="sibTrans" cxnId="{3DD15D07-201F-493B-8877-21A3FC391382}">
      <dgm:prSet/>
      <dgm:spPr/>
      <dgm:t>
        <a:bodyPr/>
        <a:lstStyle/>
        <a:p>
          <a:endParaRPr lang="en-US"/>
        </a:p>
      </dgm:t>
    </dgm:pt>
    <dgm:pt modelId="{69D9FC46-1247-4273-861D-6BA9C8185E46}">
      <dgm:prSet custT="1"/>
      <dgm:spPr/>
      <dgm:t>
        <a:bodyPr/>
        <a:lstStyle/>
        <a:p>
          <a:r>
            <a:rPr lang="sr-Cyrl-ME" sz="1200" dirty="0" smtClean="0"/>
            <a:t>НАСУМИЧНА СЕЛЕКЦИЈА</a:t>
          </a:r>
          <a:endParaRPr lang="en-US" sz="1200" dirty="0"/>
        </a:p>
      </dgm:t>
    </dgm:pt>
    <dgm:pt modelId="{073E3B1E-DFBF-427B-A813-03298C4EA870}" type="parTrans" cxnId="{1352D7B9-23DF-4A11-99A1-D2C74EB32912}">
      <dgm:prSet/>
      <dgm:spPr/>
      <dgm:t>
        <a:bodyPr/>
        <a:lstStyle/>
        <a:p>
          <a:endParaRPr lang="en-US"/>
        </a:p>
      </dgm:t>
    </dgm:pt>
    <dgm:pt modelId="{89CD6557-EFD0-4E6F-B268-879C9EEE30C8}" type="sibTrans" cxnId="{1352D7B9-23DF-4A11-99A1-D2C74EB32912}">
      <dgm:prSet/>
      <dgm:spPr/>
      <dgm:t>
        <a:bodyPr/>
        <a:lstStyle/>
        <a:p>
          <a:endParaRPr lang="en-US"/>
        </a:p>
      </dgm:t>
    </dgm:pt>
    <dgm:pt modelId="{1F55E8D6-1AA5-47FA-8F24-E1903D762B1C}">
      <dgm:prSet/>
      <dgm:spPr/>
      <dgm:t>
        <a:bodyPr/>
        <a:lstStyle/>
        <a:p>
          <a:r>
            <a:rPr lang="sr-Cyrl-ME" dirty="0" smtClean="0"/>
            <a:t>ГРУПЕ СА СЛИЧНИМ СТИЛОМ УЧЕЊА</a:t>
          </a:r>
          <a:endParaRPr lang="en-US" dirty="0"/>
        </a:p>
      </dgm:t>
    </dgm:pt>
    <dgm:pt modelId="{EB2D59D6-12DB-458E-A193-0EEA724AD4B4}" type="parTrans" cxnId="{E4B4928D-9B0A-41AB-86D1-8A0FCEA84492}">
      <dgm:prSet/>
      <dgm:spPr/>
      <dgm:t>
        <a:bodyPr/>
        <a:lstStyle/>
        <a:p>
          <a:endParaRPr lang="en-US"/>
        </a:p>
      </dgm:t>
    </dgm:pt>
    <dgm:pt modelId="{9DA6B298-FF68-4A2E-B4A9-48ABCAD67338}" type="sibTrans" cxnId="{E4B4928D-9B0A-41AB-86D1-8A0FCEA84492}">
      <dgm:prSet/>
      <dgm:spPr/>
      <dgm:t>
        <a:bodyPr/>
        <a:lstStyle/>
        <a:p>
          <a:endParaRPr lang="en-US"/>
        </a:p>
      </dgm:t>
    </dgm:pt>
    <dgm:pt modelId="{3799DC6E-1360-4D34-A6D9-1A65068101C4}" type="pres">
      <dgm:prSet presAssocID="{9ED30B69-2E40-43EA-8CF5-126BD7B916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1E2AD-4CC2-421A-A044-4B049F223BA5}" type="pres">
      <dgm:prSet presAssocID="{AF443C63-51B2-4613-AB35-B856709351A8}" presName="centerShape" presStyleLbl="node0" presStyleIdx="0" presStyleCnt="1" custScaleX="130604" custLinFactNeighborX="20" custLinFactNeighborY="-829"/>
      <dgm:spPr/>
      <dgm:t>
        <a:bodyPr/>
        <a:lstStyle/>
        <a:p>
          <a:endParaRPr lang="en-US"/>
        </a:p>
      </dgm:t>
    </dgm:pt>
    <dgm:pt modelId="{5A30F018-9D3A-407F-9B39-6B50D5F6FA87}" type="pres">
      <dgm:prSet presAssocID="{BA3D258F-F933-4BE1-82B4-0A04E3FF355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7CADDC5-C66A-48B4-A2FB-FA6AFE743AA1}" type="pres">
      <dgm:prSet presAssocID="{BA3D258F-F933-4BE1-82B4-0A04E3FF355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247E6E4-C2E8-47B9-8C0B-4C5073BE39C7}" type="pres">
      <dgm:prSet presAssocID="{EE20219A-0BDA-4D4A-A877-BB750CC91445}" presName="node" presStyleLbl="node1" presStyleIdx="0" presStyleCnt="6" custScaleX="142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78FCB-3401-4DCA-8C81-487A1F79086B}" type="pres">
      <dgm:prSet presAssocID="{4508716A-98AF-4399-A004-6AF21C9FEB6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D46685E-0C42-4C7B-B4A1-7602F616696A}" type="pres">
      <dgm:prSet presAssocID="{4508716A-98AF-4399-A004-6AF21C9FEB6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66F9843-4D8F-418C-98AE-BADFF65C5A9F}" type="pres">
      <dgm:prSet presAssocID="{94EB1DDA-1F71-4411-84A1-2101623CEB9E}" presName="node" presStyleLbl="node1" presStyleIdx="1" presStyleCnt="6" custScaleX="132894" custRadScaleRad="123407" custRadScaleInc="24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4BE76-03FC-4A72-B2AE-937347F92DAE}" type="pres">
      <dgm:prSet presAssocID="{073E3B1E-DFBF-427B-A813-03298C4EA87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AEBC54E-064F-48EC-ABCE-C5D66C2BE12F}" type="pres">
      <dgm:prSet presAssocID="{073E3B1E-DFBF-427B-A813-03298C4EA87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D1EEC4E-399B-43F3-B63C-A0211133CC09}" type="pres">
      <dgm:prSet presAssocID="{69D9FC46-1247-4273-861D-6BA9C8185E46}" presName="node" presStyleLbl="node1" presStyleIdx="2" presStyleCnt="6" custScaleX="141891" custRadScaleRad="100148" custRadScaleInc="203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F1DA1-528F-4553-B953-C20C6147F694}" type="pres">
      <dgm:prSet presAssocID="{EB2D59D6-12DB-458E-A193-0EEA724AD4B4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82A41EC-B753-4D8B-AC58-594CC49ECFA8}" type="pres">
      <dgm:prSet presAssocID="{EB2D59D6-12DB-458E-A193-0EEA724AD4B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1ED8FE5-8A0B-4D89-A73D-87A79C2D85F8}" type="pres">
      <dgm:prSet presAssocID="{1F55E8D6-1AA5-47FA-8F24-E1903D762B1C}" presName="node" presStyleLbl="node1" presStyleIdx="3" presStyleCnt="6" custScaleX="142586" custRadScaleRad="120935" custRadScaleInc="-219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76A5A-8EA5-45F7-9134-3A82362156D2}" type="pres">
      <dgm:prSet presAssocID="{74B999DA-854D-43DB-ACF6-F210D35D854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E02F28E6-23C9-4408-BEAB-9DA546308FC7}" type="pres">
      <dgm:prSet presAssocID="{74B999DA-854D-43DB-ACF6-F210D35D854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D79B833-D284-4D21-B6B8-E51092ED9F42}" type="pres">
      <dgm:prSet presAssocID="{7D79233E-B55C-420E-BF29-86D83707AB7B}" presName="node" presStyleLbl="node1" presStyleIdx="4" presStyleCnt="6" custScaleX="151148" custRadScaleRad="123926" custRadScaleInc="30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D71AC-670C-499D-85B4-5BC15A943A80}" type="pres">
      <dgm:prSet presAssocID="{9FF07326-AA2D-4080-8B15-08D8CFC84E9E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40FED43-4EB0-464C-BAFE-F101422A1400}" type="pres">
      <dgm:prSet presAssocID="{9FF07326-AA2D-4080-8B15-08D8CFC84E9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9725A52-C28B-47DB-B90B-D80EF5F7FC48}" type="pres">
      <dgm:prSet presAssocID="{CDE2E9F3-E903-4A63-924E-95AE700E6280}" presName="node" presStyleLbl="node1" presStyleIdx="5" presStyleCnt="6" custScaleX="147927" custRadScaleRad="121507" custRadScaleInc="-23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C4BA6-EDBA-48BF-91C1-8C7293963D33}" type="presOf" srcId="{74B999DA-854D-43DB-ACF6-F210D35D854A}" destId="{A5A76A5A-8EA5-45F7-9134-3A82362156D2}" srcOrd="0" destOrd="0" presId="urn:microsoft.com/office/officeart/2005/8/layout/radial5"/>
    <dgm:cxn modelId="{1ADBECBB-0F4C-42C6-80BA-69C6C612AFEA}" type="presOf" srcId="{EB2D59D6-12DB-458E-A193-0EEA724AD4B4}" destId="{482A41EC-B753-4D8B-AC58-594CC49ECFA8}" srcOrd="1" destOrd="0" presId="urn:microsoft.com/office/officeart/2005/8/layout/radial5"/>
    <dgm:cxn modelId="{59AE3FCB-2BEB-433D-8B80-B07B33D21EFB}" srcId="{AF443C63-51B2-4613-AB35-B856709351A8}" destId="{CDE2E9F3-E903-4A63-924E-95AE700E6280}" srcOrd="5" destOrd="0" parTransId="{9FF07326-AA2D-4080-8B15-08D8CFC84E9E}" sibTransId="{CC013B41-68FE-44B3-9AA7-5F31FA4866E8}"/>
    <dgm:cxn modelId="{3DD15D07-201F-493B-8877-21A3FC391382}" srcId="{9ED30B69-2E40-43EA-8CF5-126BD7B91622}" destId="{EA552317-3801-44E4-A2FE-39D2F43D6C47}" srcOrd="2" destOrd="0" parTransId="{22570CB8-83E1-4D0D-8BCB-39FD43BAC8C2}" sibTransId="{A8B812EE-6D61-4AA5-88BC-8C42CC3B9685}"/>
    <dgm:cxn modelId="{0EE375E8-16F8-4E65-9CDC-49A82FC233D4}" type="presOf" srcId="{CDE2E9F3-E903-4A63-924E-95AE700E6280}" destId="{19725A52-C28B-47DB-B90B-D80EF5F7FC48}" srcOrd="0" destOrd="0" presId="urn:microsoft.com/office/officeart/2005/8/layout/radial5"/>
    <dgm:cxn modelId="{325A6B79-8222-42C5-B671-67C24664FD50}" type="presOf" srcId="{AF443C63-51B2-4613-AB35-B856709351A8}" destId="{1A51E2AD-4CC2-421A-A044-4B049F223BA5}" srcOrd="0" destOrd="0" presId="urn:microsoft.com/office/officeart/2005/8/layout/radial5"/>
    <dgm:cxn modelId="{11BDA3FD-C429-43D5-831E-AF500C919DAA}" type="presOf" srcId="{4508716A-98AF-4399-A004-6AF21C9FEB64}" destId="{8D46685E-0C42-4C7B-B4A1-7602F616696A}" srcOrd="1" destOrd="0" presId="urn:microsoft.com/office/officeart/2005/8/layout/radial5"/>
    <dgm:cxn modelId="{E4B4928D-9B0A-41AB-86D1-8A0FCEA84492}" srcId="{AF443C63-51B2-4613-AB35-B856709351A8}" destId="{1F55E8D6-1AA5-47FA-8F24-E1903D762B1C}" srcOrd="3" destOrd="0" parTransId="{EB2D59D6-12DB-458E-A193-0EEA724AD4B4}" sibTransId="{9DA6B298-FF68-4A2E-B4A9-48ABCAD67338}"/>
    <dgm:cxn modelId="{7FF92AFF-99B6-4E0F-A146-BE9E20C8B10B}" type="presOf" srcId="{BA3D258F-F933-4BE1-82B4-0A04E3FF3553}" destId="{5A30F018-9D3A-407F-9B39-6B50D5F6FA87}" srcOrd="0" destOrd="0" presId="urn:microsoft.com/office/officeart/2005/8/layout/radial5"/>
    <dgm:cxn modelId="{A42CDD74-8B87-4BF2-95E8-ABD6095BBCAF}" type="presOf" srcId="{073E3B1E-DFBF-427B-A813-03298C4EA870}" destId="{6A64BE76-03FC-4A72-B2AE-937347F92DAE}" srcOrd="0" destOrd="0" presId="urn:microsoft.com/office/officeart/2005/8/layout/radial5"/>
    <dgm:cxn modelId="{AF2B2552-7CE8-4340-A253-E81F4D2893DE}" srcId="{9ED30B69-2E40-43EA-8CF5-126BD7B91622}" destId="{AF443C63-51B2-4613-AB35-B856709351A8}" srcOrd="0" destOrd="0" parTransId="{670D1B45-E068-4D94-9C20-FB70F061FD29}" sibTransId="{8C43C497-87A0-4337-9D54-A8C6AE181EAD}"/>
    <dgm:cxn modelId="{56D81985-F7F4-4686-ABBD-473D5D523A12}" type="presOf" srcId="{1F55E8D6-1AA5-47FA-8F24-E1903D762B1C}" destId="{41ED8FE5-8A0B-4D89-A73D-87A79C2D85F8}" srcOrd="0" destOrd="0" presId="urn:microsoft.com/office/officeart/2005/8/layout/radial5"/>
    <dgm:cxn modelId="{2B792460-0D01-4C29-A262-88E04CAA7EA7}" srcId="{AF443C63-51B2-4613-AB35-B856709351A8}" destId="{94EB1DDA-1F71-4411-84A1-2101623CEB9E}" srcOrd="1" destOrd="0" parTransId="{4508716A-98AF-4399-A004-6AF21C9FEB64}" sibTransId="{2BFD2332-1436-4C92-8018-07FB302FEB86}"/>
    <dgm:cxn modelId="{7B3C3F5B-B809-4EB6-B9AB-B46B162F5A22}" srcId="{AF443C63-51B2-4613-AB35-B856709351A8}" destId="{7D79233E-B55C-420E-BF29-86D83707AB7B}" srcOrd="4" destOrd="0" parTransId="{74B999DA-854D-43DB-ACF6-F210D35D854A}" sibTransId="{EC8915CF-16EB-49E9-BE19-75750E5D5522}"/>
    <dgm:cxn modelId="{8204D597-9407-4B7C-A8F3-9D7E8437B28E}" type="presOf" srcId="{74B999DA-854D-43DB-ACF6-F210D35D854A}" destId="{E02F28E6-23C9-4408-BEAB-9DA546308FC7}" srcOrd="1" destOrd="0" presId="urn:microsoft.com/office/officeart/2005/8/layout/radial5"/>
    <dgm:cxn modelId="{D79BFA47-6DAA-447B-99FE-A0CF98A44D8F}" type="presOf" srcId="{073E3B1E-DFBF-427B-A813-03298C4EA870}" destId="{2AEBC54E-064F-48EC-ABCE-C5D66C2BE12F}" srcOrd="1" destOrd="0" presId="urn:microsoft.com/office/officeart/2005/8/layout/radial5"/>
    <dgm:cxn modelId="{A68585C8-02D4-4437-9C64-1E0AADDE7B24}" type="presOf" srcId="{9ED30B69-2E40-43EA-8CF5-126BD7B91622}" destId="{3799DC6E-1360-4D34-A6D9-1A65068101C4}" srcOrd="0" destOrd="0" presId="urn:microsoft.com/office/officeart/2005/8/layout/radial5"/>
    <dgm:cxn modelId="{951C8B25-C77C-4F95-AEEF-7341521ACA18}" type="presOf" srcId="{69D9FC46-1247-4273-861D-6BA9C8185E46}" destId="{7D1EEC4E-399B-43F3-B63C-A0211133CC09}" srcOrd="0" destOrd="0" presId="urn:microsoft.com/office/officeart/2005/8/layout/radial5"/>
    <dgm:cxn modelId="{75B8C7C2-7F8B-499E-B9F3-239830D3AC90}" type="presOf" srcId="{9FF07326-AA2D-4080-8B15-08D8CFC84E9E}" destId="{840FED43-4EB0-464C-BAFE-F101422A1400}" srcOrd="1" destOrd="0" presId="urn:microsoft.com/office/officeart/2005/8/layout/radial5"/>
    <dgm:cxn modelId="{8673043F-B016-4546-9B17-A50DD1C45932}" type="presOf" srcId="{9FF07326-AA2D-4080-8B15-08D8CFC84E9E}" destId="{E28D71AC-670C-499D-85B4-5BC15A943A80}" srcOrd="0" destOrd="0" presId="urn:microsoft.com/office/officeart/2005/8/layout/radial5"/>
    <dgm:cxn modelId="{7A0B2DA0-BAE9-4A19-A4BC-FB8A10AB0AB2}" srcId="{AF443C63-51B2-4613-AB35-B856709351A8}" destId="{EE20219A-0BDA-4D4A-A877-BB750CC91445}" srcOrd="0" destOrd="0" parTransId="{BA3D258F-F933-4BE1-82B4-0A04E3FF3553}" sibTransId="{331BDD55-92BB-41C3-B947-C92CFA9BCE8B}"/>
    <dgm:cxn modelId="{53FE129F-4FD7-4FCF-BAC2-9FC1555FC2D5}" type="presOf" srcId="{BA3D258F-F933-4BE1-82B4-0A04E3FF3553}" destId="{87CADDC5-C66A-48B4-A2FB-FA6AFE743AA1}" srcOrd="1" destOrd="0" presId="urn:microsoft.com/office/officeart/2005/8/layout/radial5"/>
    <dgm:cxn modelId="{F6EE6CA1-55B4-4A72-9399-EE97C6E93CB6}" srcId="{9ED30B69-2E40-43EA-8CF5-126BD7B91622}" destId="{6ED306D4-ABCB-45A9-B15F-E0475E64A1C3}" srcOrd="1" destOrd="0" parTransId="{8EC909E0-593F-4938-9C07-E4DAC17DDFE9}" sibTransId="{1E31AF43-5A3E-48E1-921A-5256EFB6E1B9}"/>
    <dgm:cxn modelId="{A0B08169-3296-47E1-8300-F75A3FBF39B9}" type="presOf" srcId="{EB2D59D6-12DB-458E-A193-0EEA724AD4B4}" destId="{DDFF1DA1-528F-4553-B953-C20C6147F694}" srcOrd="0" destOrd="0" presId="urn:microsoft.com/office/officeart/2005/8/layout/radial5"/>
    <dgm:cxn modelId="{1352D7B9-23DF-4A11-99A1-D2C74EB32912}" srcId="{AF443C63-51B2-4613-AB35-B856709351A8}" destId="{69D9FC46-1247-4273-861D-6BA9C8185E46}" srcOrd="2" destOrd="0" parTransId="{073E3B1E-DFBF-427B-A813-03298C4EA870}" sibTransId="{89CD6557-EFD0-4E6F-B268-879C9EEE30C8}"/>
    <dgm:cxn modelId="{396642D2-1894-4AEC-A9B5-BB876E7DED37}" type="presOf" srcId="{7D79233E-B55C-420E-BF29-86D83707AB7B}" destId="{9D79B833-D284-4D21-B6B8-E51092ED9F42}" srcOrd="0" destOrd="0" presId="urn:microsoft.com/office/officeart/2005/8/layout/radial5"/>
    <dgm:cxn modelId="{05242EEE-3DAA-4901-8D9E-57F5BC298DD8}" type="presOf" srcId="{4508716A-98AF-4399-A004-6AF21C9FEB64}" destId="{E8B78FCB-3401-4DCA-8C81-487A1F79086B}" srcOrd="0" destOrd="0" presId="urn:microsoft.com/office/officeart/2005/8/layout/radial5"/>
    <dgm:cxn modelId="{974A7DC1-3F06-4D4F-812E-D79C097F8B2B}" type="presOf" srcId="{EE20219A-0BDA-4D4A-A877-BB750CC91445}" destId="{6247E6E4-C2E8-47B9-8C0B-4C5073BE39C7}" srcOrd="0" destOrd="0" presId="urn:microsoft.com/office/officeart/2005/8/layout/radial5"/>
    <dgm:cxn modelId="{55802193-1BB7-4315-B851-BDDF43341FA9}" type="presOf" srcId="{94EB1DDA-1F71-4411-84A1-2101623CEB9E}" destId="{A66F9843-4D8F-418C-98AE-BADFF65C5A9F}" srcOrd="0" destOrd="0" presId="urn:microsoft.com/office/officeart/2005/8/layout/radial5"/>
    <dgm:cxn modelId="{B10A82DC-6E04-48D2-BD33-5151B2F0A4FE}" type="presParOf" srcId="{3799DC6E-1360-4D34-A6D9-1A65068101C4}" destId="{1A51E2AD-4CC2-421A-A044-4B049F223BA5}" srcOrd="0" destOrd="0" presId="urn:microsoft.com/office/officeart/2005/8/layout/radial5"/>
    <dgm:cxn modelId="{AF583611-0D9A-4FC8-B38D-6BC7F517296B}" type="presParOf" srcId="{3799DC6E-1360-4D34-A6D9-1A65068101C4}" destId="{5A30F018-9D3A-407F-9B39-6B50D5F6FA87}" srcOrd="1" destOrd="0" presId="urn:microsoft.com/office/officeart/2005/8/layout/radial5"/>
    <dgm:cxn modelId="{959F2AE5-2A10-459C-B5AD-55A4A24428BB}" type="presParOf" srcId="{5A30F018-9D3A-407F-9B39-6B50D5F6FA87}" destId="{87CADDC5-C66A-48B4-A2FB-FA6AFE743AA1}" srcOrd="0" destOrd="0" presId="urn:microsoft.com/office/officeart/2005/8/layout/radial5"/>
    <dgm:cxn modelId="{FD50044D-F0C3-4F5E-93C7-CB210C6EFE04}" type="presParOf" srcId="{3799DC6E-1360-4D34-A6D9-1A65068101C4}" destId="{6247E6E4-C2E8-47B9-8C0B-4C5073BE39C7}" srcOrd="2" destOrd="0" presId="urn:microsoft.com/office/officeart/2005/8/layout/radial5"/>
    <dgm:cxn modelId="{4872E8F4-2DE2-4E78-A928-F0BDACBBB574}" type="presParOf" srcId="{3799DC6E-1360-4D34-A6D9-1A65068101C4}" destId="{E8B78FCB-3401-4DCA-8C81-487A1F79086B}" srcOrd="3" destOrd="0" presId="urn:microsoft.com/office/officeart/2005/8/layout/radial5"/>
    <dgm:cxn modelId="{9C4DFAE9-E183-441E-BA59-FC6C89919964}" type="presParOf" srcId="{E8B78FCB-3401-4DCA-8C81-487A1F79086B}" destId="{8D46685E-0C42-4C7B-B4A1-7602F616696A}" srcOrd="0" destOrd="0" presId="urn:microsoft.com/office/officeart/2005/8/layout/radial5"/>
    <dgm:cxn modelId="{0212CCF3-1A7B-40E8-8E6E-FA74AF66D405}" type="presParOf" srcId="{3799DC6E-1360-4D34-A6D9-1A65068101C4}" destId="{A66F9843-4D8F-418C-98AE-BADFF65C5A9F}" srcOrd="4" destOrd="0" presId="urn:microsoft.com/office/officeart/2005/8/layout/radial5"/>
    <dgm:cxn modelId="{799BB021-7E75-4D57-BBA4-1C2E2D6A61AB}" type="presParOf" srcId="{3799DC6E-1360-4D34-A6D9-1A65068101C4}" destId="{6A64BE76-03FC-4A72-B2AE-937347F92DAE}" srcOrd="5" destOrd="0" presId="urn:microsoft.com/office/officeart/2005/8/layout/radial5"/>
    <dgm:cxn modelId="{EE3C9345-F007-4AB4-89F5-5FE1B6D25790}" type="presParOf" srcId="{6A64BE76-03FC-4A72-B2AE-937347F92DAE}" destId="{2AEBC54E-064F-48EC-ABCE-C5D66C2BE12F}" srcOrd="0" destOrd="0" presId="urn:microsoft.com/office/officeart/2005/8/layout/radial5"/>
    <dgm:cxn modelId="{1F425B56-858C-4B05-9B01-4DD35C9D94D8}" type="presParOf" srcId="{3799DC6E-1360-4D34-A6D9-1A65068101C4}" destId="{7D1EEC4E-399B-43F3-B63C-A0211133CC09}" srcOrd="6" destOrd="0" presId="urn:microsoft.com/office/officeart/2005/8/layout/radial5"/>
    <dgm:cxn modelId="{1B36573D-E3CF-4C38-9F0B-007B4EC7F281}" type="presParOf" srcId="{3799DC6E-1360-4D34-A6D9-1A65068101C4}" destId="{DDFF1DA1-528F-4553-B953-C20C6147F694}" srcOrd="7" destOrd="0" presId="urn:microsoft.com/office/officeart/2005/8/layout/radial5"/>
    <dgm:cxn modelId="{809CA04D-8AA9-4833-8268-F60B152B9180}" type="presParOf" srcId="{DDFF1DA1-528F-4553-B953-C20C6147F694}" destId="{482A41EC-B753-4D8B-AC58-594CC49ECFA8}" srcOrd="0" destOrd="0" presId="urn:microsoft.com/office/officeart/2005/8/layout/radial5"/>
    <dgm:cxn modelId="{2D6076D4-CF85-463F-9BF5-C474A9C908D5}" type="presParOf" srcId="{3799DC6E-1360-4D34-A6D9-1A65068101C4}" destId="{41ED8FE5-8A0B-4D89-A73D-87A79C2D85F8}" srcOrd="8" destOrd="0" presId="urn:microsoft.com/office/officeart/2005/8/layout/radial5"/>
    <dgm:cxn modelId="{1364AC6E-0892-4804-98FF-D2AB7DA5DE75}" type="presParOf" srcId="{3799DC6E-1360-4D34-A6D9-1A65068101C4}" destId="{A5A76A5A-8EA5-45F7-9134-3A82362156D2}" srcOrd="9" destOrd="0" presId="urn:microsoft.com/office/officeart/2005/8/layout/radial5"/>
    <dgm:cxn modelId="{4A3EC57F-ECCA-42AE-9E1E-393DBAE02FA1}" type="presParOf" srcId="{A5A76A5A-8EA5-45F7-9134-3A82362156D2}" destId="{E02F28E6-23C9-4408-BEAB-9DA546308FC7}" srcOrd="0" destOrd="0" presId="urn:microsoft.com/office/officeart/2005/8/layout/radial5"/>
    <dgm:cxn modelId="{1F5165C3-56EE-4BA5-91EF-3700D2C96933}" type="presParOf" srcId="{3799DC6E-1360-4D34-A6D9-1A65068101C4}" destId="{9D79B833-D284-4D21-B6B8-E51092ED9F42}" srcOrd="10" destOrd="0" presId="urn:microsoft.com/office/officeart/2005/8/layout/radial5"/>
    <dgm:cxn modelId="{08E5A124-E619-4FB2-BFEA-C7812D9A931B}" type="presParOf" srcId="{3799DC6E-1360-4D34-A6D9-1A65068101C4}" destId="{E28D71AC-670C-499D-85B4-5BC15A943A80}" srcOrd="11" destOrd="0" presId="urn:microsoft.com/office/officeart/2005/8/layout/radial5"/>
    <dgm:cxn modelId="{35140CC5-7C7C-4514-85F1-54E8BC653F0A}" type="presParOf" srcId="{E28D71AC-670C-499D-85B4-5BC15A943A80}" destId="{840FED43-4EB0-464C-BAFE-F101422A1400}" srcOrd="0" destOrd="0" presId="urn:microsoft.com/office/officeart/2005/8/layout/radial5"/>
    <dgm:cxn modelId="{4AC6439F-3FDD-4F1E-87EE-FFF960BBE9D7}" type="presParOf" srcId="{3799DC6E-1360-4D34-A6D9-1A65068101C4}" destId="{19725A52-C28B-47DB-B90B-D80EF5F7FC4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1E2AD-4CC2-421A-A044-4B049F223BA5}">
      <dsp:nvSpPr>
        <dsp:cNvPr id="0" name=""/>
        <dsp:cNvSpPr/>
      </dsp:nvSpPr>
      <dsp:spPr>
        <a:xfrm>
          <a:off x="2985495" y="1473199"/>
          <a:ext cx="1394838" cy="10679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ME" sz="1200" kern="1200" dirty="0" smtClean="0"/>
            <a:t>ФОРМИРАЊЕ ГРУПА</a:t>
          </a:r>
          <a:endParaRPr lang="en-US" sz="1200" kern="1200" dirty="0"/>
        </a:p>
      </dsp:txBody>
      <dsp:txXfrm>
        <a:off x="3189764" y="1629603"/>
        <a:ext cx="986300" cy="755182"/>
      </dsp:txXfrm>
    </dsp:sp>
    <dsp:sp modelId="{5A30F018-9D3A-407F-9B39-6B50D5F6FA87}">
      <dsp:nvSpPr>
        <dsp:cNvPr id="0" name=""/>
        <dsp:cNvSpPr/>
      </dsp:nvSpPr>
      <dsp:spPr>
        <a:xfrm rot="16198602">
          <a:off x="3575747" y="1096049"/>
          <a:ext cx="213740" cy="3631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607821" y="1200733"/>
        <a:ext cx="149618" cy="217870"/>
      </dsp:txXfrm>
    </dsp:sp>
    <dsp:sp modelId="{6247E6E4-C2E8-47B9-8C0B-4C5073BE39C7}">
      <dsp:nvSpPr>
        <dsp:cNvPr id="0" name=""/>
        <dsp:cNvSpPr/>
      </dsp:nvSpPr>
      <dsp:spPr>
        <a:xfrm>
          <a:off x="2920315" y="1926"/>
          <a:ext cx="1524001" cy="10679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ME" sz="1200" kern="1200" dirty="0" smtClean="0"/>
            <a:t>РАЗЛИЧИТЕ СПОСОБНОСТИ</a:t>
          </a:r>
          <a:endParaRPr lang="en-US" sz="1200" kern="1200" dirty="0"/>
        </a:p>
      </dsp:txBody>
      <dsp:txXfrm>
        <a:off x="3143500" y="158330"/>
        <a:ext cx="1077631" cy="755182"/>
      </dsp:txXfrm>
    </dsp:sp>
    <dsp:sp modelId="{E8B78FCB-3401-4DCA-8C81-487A1F79086B}">
      <dsp:nvSpPr>
        <dsp:cNvPr id="0" name=""/>
        <dsp:cNvSpPr/>
      </dsp:nvSpPr>
      <dsp:spPr>
        <a:xfrm rot="20284222">
          <a:off x="4391979" y="1487213"/>
          <a:ext cx="263062" cy="3631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082470"/>
                <a:satOff val="-11840"/>
                <a:lumOff val="3804"/>
                <a:alphaOff val="0"/>
                <a:shade val="51000"/>
                <a:satMod val="130000"/>
              </a:schemeClr>
            </a:gs>
            <a:gs pos="80000">
              <a:schemeClr val="accent4">
                <a:hueOff val="2082470"/>
                <a:satOff val="-11840"/>
                <a:lumOff val="3804"/>
                <a:alphaOff val="0"/>
                <a:shade val="93000"/>
                <a:satMod val="130000"/>
              </a:schemeClr>
            </a:gs>
            <a:gs pos="100000">
              <a:schemeClr val="accent4">
                <a:hueOff val="2082470"/>
                <a:satOff val="-11840"/>
                <a:lumOff val="3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94834" y="1574573"/>
        <a:ext cx="184143" cy="217870"/>
      </dsp:txXfrm>
    </dsp:sp>
    <dsp:sp modelId="{A66F9843-4D8F-418C-98AE-BADFF65C5A9F}">
      <dsp:nvSpPr>
        <dsp:cNvPr id="0" name=""/>
        <dsp:cNvSpPr/>
      </dsp:nvSpPr>
      <dsp:spPr>
        <a:xfrm>
          <a:off x="4676703" y="787398"/>
          <a:ext cx="1419295" cy="1067990"/>
        </a:xfrm>
        <a:prstGeom prst="ellipse">
          <a:avLst/>
        </a:prstGeom>
        <a:gradFill rotWithShape="0">
          <a:gsLst>
            <a:gs pos="0">
              <a:schemeClr val="accent4">
                <a:hueOff val="2082470"/>
                <a:satOff val="-11840"/>
                <a:lumOff val="3804"/>
                <a:alphaOff val="0"/>
                <a:shade val="51000"/>
                <a:satMod val="130000"/>
              </a:schemeClr>
            </a:gs>
            <a:gs pos="80000">
              <a:schemeClr val="accent4">
                <a:hueOff val="2082470"/>
                <a:satOff val="-11840"/>
                <a:lumOff val="3804"/>
                <a:alphaOff val="0"/>
                <a:shade val="93000"/>
                <a:satMod val="130000"/>
              </a:schemeClr>
            </a:gs>
            <a:gs pos="100000">
              <a:schemeClr val="accent4">
                <a:hueOff val="2082470"/>
                <a:satOff val="-11840"/>
                <a:lumOff val="3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ME" sz="1200" kern="1200" dirty="0" smtClean="0"/>
            <a:t>МЕШОВИТЕ ГРУПЕ</a:t>
          </a:r>
          <a:endParaRPr lang="en-US" sz="1200" kern="1200" dirty="0"/>
        </a:p>
      </dsp:txBody>
      <dsp:txXfrm>
        <a:off x="4884554" y="943802"/>
        <a:ext cx="1003593" cy="755182"/>
      </dsp:txXfrm>
    </dsp:sp>
    <dsp:sp modelId="{6A64BE76-03FC-4A72-B2AE-937347F92DAE}">
      <dsp:nvSpPr>
        <dsp:cNvPr id="0" name=""/>
        <dsp:cNvSpPr/>
      </dsp:nvSpPr>
      <dsp:spPr>
        <a:xfrm rot="5466866">
          <a:off x="3547656" y="2580212"/>
          <a:ext cx="241157" cy="3631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164939"/>
                <a:satOff val="-23681"/>
                <a:lumOff val="7608"/>
                <a:alphaOff val="0"/>
                <a:shade val="51000"/>
                <a:satMod val="130000"/>
              </a:schemeClr>
            </a:gs>
            <a:gs pos="80000">
              <a:schemeClr val="accent4">
                <a:hueOff val="4164939"/>
                <a:satOff val="-23681"/>
                <a:lumOff val="7608"/>
                <a:alphaOff val="0"/>
                <a:shade val="93000"/>
                <a:satMod val="130000"/>
              </a:schemeClr>
            </a:gs>
            <a:gs pos="100000">
              <a:schemeClr val="accent4">
                <a:hueOff val="4164939"/>
                <a:satOff val="-23681"/>
                <a:lumOff val="7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584533" y="2616668"/>
        <a:ext cx="168810" cy="217870"/>
      </dsp:txXfrm>
    </dsp:sp>
    <dsp:sp modelId="{7D1EEC4E-399B-43F3-B63C-A0211133CC09}">
      <dsp:nvSpPr>
        <dsp:cNvPr id="0" name=""/>
        <dsp:cNvSpPr/>
      </dsp:nvSpPr>
      <dsp:spPr>
        <a:xfrm>
          <a:off x="2895599" y="2996009"/>
          <a:ext cx="1515382" cy="1067990"/>
        </a:xfrm>
        <a:prstGeom prst="ellipse">
          <a:avLst/>
        </a:prstGeom>
        <a:gradFill rotWithShape="0">
          <a:gsLst>
            <a:gs pos="0">
              <a:schemeClr val="accent4">
                <a:hueOff val="4164939"/>
                <a:satOff val="-23681"/>
                <a:lumOff val="7608"/>
                <a:alphaOff val="0"/>
                <a:shade val="51000"/>
                <a:satMod val="130000"/>
              </a:schemeClr>
            </a:gs>
            <a:gs pos="80000">
              <a:schemeClr val="accent4">
                <a:hueOff val="4164939"/>
                <a:satOff val="-23681"/>
                <a:lumOff val="7608"/>
                <a:alphaOff val="0"/>
                <a:shade val="93000"/>
                <a:satMod val="130000"/>
              </a:schemeClr>
            </a:gs>
            <a:gs pos="100000">
              <a:schemeClr val="accent4">
                <a:hueOff val="4164939"/>
                <a:satOff val="-23681"/>
                <a:lumOff val="7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ME" sz="1200" kern="1200" dirty="0" smtClean="0"/>
            <a:t>НАСУМИЧНА СЕЛЕКЦИЈА</a:t>
          </a:r>
          <a:endParaRPr lang="en-US" sz="1200" kern="1200" dirty="0"/>
        </a:p>
      </dsp:txBody>
      <dsp:txXfrm>
        <a:off x="3117522" y="3152413"/>
        <a:ext cx="1071536" cy="755182"/>
      </dsp:txXfrm>
    </dsp:sp>
    <dsp:sp modelId="{DDFF1DA1-528F-4553-B953-C20C6147F694}">
      <dsp:nvSpPr>
        <dsp:cNvPr id="0" name=""/>
        <dsp:cNvSpPr/>
      </dsp:nvSpPr>
      <dsp:spPr>
        <a:xfrm rot="1485974">
          <a:off x="4361056" y="2194806"/>
          <a:ext cx="244104" cy="3631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247409"/>
                <a:satOff val="-35521"/>
                <a:lumOff val="11412"/>
                <a:alphaOff val="0"/>
                <a:shade val="51000"/>
                <a:satMod val="130000"/>
              </a:schemeClr>
            </a:gs>
            <a:gs pos="80000">
              <a:schemeClr val="accent4">
                <a:hueOff val="6247409"/>
                <a:satOff val="-35521"/>
                <a:lumOff val="11412"/>
                <a:alphaOff val="0"/>
                <a:shade val="93000"/>
                <a:satMod val="130000"/>
              </a:schemeClr>
            </a:gs>
            <a:gs pos="100000">
              <a:schemeClr val="accent4">
                <a:hueOff val="6247409"/>
                <a:satOff val="-35521"/>
                <a:lumOff val="11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64424" y="2252090"/>
        <a:ext cx="170873" cy="217870"/>
      </dsp:txXfrm>
    </dsp:sp>
    <dsp:sp modelId="{41ED8FE5-8A0B-4D89-A73D-87A79C2D85F8}">
      <dsp:nvSpPr>
        <dsp:cNvPr id="0" name=""/>
        <dsp:cNvSpPr/>
      </dsp:nvSpPr>
      <dsp:spPr>
        <a:xfrm>
          <a:off x="4573196" y="2235204"/>
          <a:ext cx="1522805" cy="1067990"/>
        </a:xfrm>
        <a:prstGeom prst="ellipse">
          <a:avLst/>
        </a:prstGeom>
        <a:gradFill rotWithShape="0">
          <a:gsLst>
            <a:gs pos="0">
              <a:schemeClr val="accent4">
                <a:hueOff val="6247409"/>
                <a:satOff val="-35521"/>
                <a:lumOff val="11412"/>
                <a:alphaOff val="0"/>
                <a:shade val="51000"/>
                <a:satMod val="130000"/>
              </a:schemeClr>
            </a:gs>
            <a:gs pos="80000">
              <a:schemeClr val="accent4">
                <a:hueOff val="6247409"/>
                <a:satOff val="-35521"/>
                <a:lumOff val="11412"/>
                <a:alphaOff val="0"/>
                <a:shade val="93000"/>
                <a:satMod val="130000"/>
              </a:schemeClr>
            </a:gs>
            <a:gs pos="100000">
              <a:schemeClr val="accent4">
                <a:hueOff val="6247409"/>
                <a:satOff val="-35521"/>
                <a:lumOff val="11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ME" sz="1200" kern="1200" dirty="0" smtClean="0"/>
            <a:t>ГРУПЕ СА СЛИЧНИМ СТИЛОМ УЧЕЊА</a:t>
          </a:r>
          <a:endParaRPr lang="en-US" sz="1200" kern="1200" dirty="0"/>
        </a:p>
      </dsp:txBody>
      <dsp:txXfrm>
        <a:off x="4796206" y="2391608"/>
        <a:ext cx="1076785" cy="755182"/>
      </dsp:txXfrm>
    </dsp:sp>
    <dsp:sp modelId="{A5A76A5A-8EA5-45F7-9134-3A82362156D2}">
      <dsp:nvSpPr>
        <dsp:cNvPr id="0" name=""/>
        <dsp:cNvSpPr/>
      </dsp:nvSpPr>
      <dsp:spPr>
        <a:xfrm rot="9504445">
          <a:off x="2739504" y="2151574"/>
          <a:ext cx="239743" cy="3631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329879"/>
                <a:satOff val="-47362"/>
                <a:lumOff val="15216"/>
                <a:alphaOff val="0"/>
                <a:shade val="51000"/>
                <a:satMod val="130000"/>
              </a:schemeClr>
            </a:gs>
            <a:gs pos="80000">
              <a:schemeClr val="accent4">
                <a:hueOff val="8329879"/>
                <a:satOff val="-47362"/>
                <a:lumOff val="15216"/>
                <a:alphaOff val="0"/>
                <a:shade val="93000"/>
                <a:satMod val="130000"/>
              </a:schemeClr>
            </a:gs>
            <a:gs pos="100000">
              <a:schemeClr val="accent4">
                <a:hueOff val="8329879"/>
                <a:satOff val="-47362"/>
                <a:lumOff val="15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808903" y="2210963"/>
        <a:ext cx="167820" cy="217870"/>
      </dsp:txXfrm>
    </dsp:sp>
    <dsp:sp modelId="{9D79B833-D284-4D21-B6B8-E51092ED9F42}">
      <dsp:nvSpPr>
        <dsp:cNvPr id="0" name=""/>
        <dsp:cNvSpPr/>
      </dsp:nvSpPr>
      <dsp:spPr>
        <a:xfrm>
          <a:off x="1142994" y="2159002"/>
          <a:ext cx="1614246" cy="1067990"/>
        </a:xfrm>
        <a:prstGeom prst="ellipse">
          <a:avLst/>
        </a:prstGeom>
        <a:gradFill rotWithShape="0">
          <a:gsLst>
            <a:gs pos="0">
              <a:schemeClr val="accent4">
                <a:hueOff val="8329879"/>
                <a:satOff val="-47362"/>
                <a:lumOff val="15216"/>
                <a:alphaOff val="0"/>
                <a:shade val="51000"/>
                <a:satMod val="130000"/>
              </a:schemeClr>
            </a:gs>
            <a:gs pos="80000">
              <a:schemeClr val="accent4">
                <a:hueOff val="8329879"/>
                <a:satOff val="-47362"/>
                <a:lumOff val="15216"/>
                <a:alphaOff val="0"/>
                <a:shade val="93000"/>
                <a:satMod val="130000"/>
              </a:schemeClr>
            </a:gs>
            <a:gs pos="100000">
              <a:schemeClr val="accent4">
                <a:hueOff val="8329879"/>
                <a:satOff val="-47362"/>
                <a:lumOff val="15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ME" sz="1200" kern="1200" dirty="0" smtClean="0"/>
            <a:t>ПРИЈАТЕЉСТВО</a:t>
          </a:r>
          <a:endParaRPr lang="en-US" sz="1200" kern="1200" dirty="0"/>
        </a:p>
      </dsp:txBody>
      <dsp:txXfrm>
        <a:off x="1379395" y="2315406"/>
        <a:ext cx="1141444" cy="755182"/>
      </dsp:txXfrm>
    </dsp:sp>
    <dsp:sp modelId="{E28D71AC-670C-499D-85B4-5BC15A943A80}">
      <dsp:nvSpPr>
        <dsp:cNvPr id="0" name=""/>
        <dsp:cNvSpPr/>
      </dsp:nvSpPr>
      <dsp:spPr>
        <a:xfrm rot="12136817">
          <a:off x="2772291" y="1497510"/>
          <a:ext cx="219569" cy="3631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51000"/>
                <a:satMod val="130000"/>
              </a:schemeClr>
            </a:gs>
            <a:gs pos="80000">
              <a:schemeClr val="accent4">
                <a:hueOff val="10412348"/>
                <a:satOff val="-59202"/>
                <a:lumOff val="19020"/>
                <a:alphaOff val="0"/>
                <a:shade val="93000"/>
                <a:satMod val="130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835703" y="1582620"/>
        <a:ext cx="153698" cy="217870"/>
      </dsp:txXfrm>
    </dsp:sp>
    <dsp:sp modelId="{19725A52-C28B-47DB-B90B-D80EF5F7FC48}">
      <dsp:nvSpPr>
        <dsp:cNvPr id="0" name=""/>
        <dsp:cNvSpPr/>
      </dsp:nvSpPr>
      <dsp:spPr>
        <a:xfrm>
          <a:off x="1219197" y="787399"/>
          <a:ext cx="1579846" cy="1067990"/>
        </a:xfrm>
        <a:prstGeom prst="ellipse">
          <a:avLst/>
        </a:prstGeom>
        <a:gradFill rotWithShape="0">
          <a:gsLst>
            <a:gs pos="0">
              <a:schemeClr val="accent4">
                <a:hueOff val="10412348"/>
                <a:satOff val="-59202"/>
                <a:lumOff val="19020"/>
                <a:alphaOff val="0"/>
                <a:shade val="51000"/>
                <a:satMod val="130000"/>
              </a:schemeClr>
            </a:gs>
            <a:gs pos="80000">
              <a:schemeClr val="accent4">
                <a:hueOff val="10412348"/>
                <a:satOff val="-59202"/>
                <a:lumOff val="19020"/>
                <a:alphaOff val="0"/>
                <a:shade val="93000"/>
                <a:satMod val="130000"/>
              </a:schemeClr>
            </a:gs>
            <a:gs pos="100000">
              <a:schemeClr val="accent4">
                <a:hueOff val="10412348"/>
                <a:satOff val="-59202"/>
                <a:lumOff val="19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ME" sz="1200" kern="1200" dirty="0" smtClean="0"/>
            <a:t>ГРУПЕ ЈЕДНАКИХ СПОСОБНОСТИ</a:t>
          </a:r>
          <a:endParaRPr lang="en-US" sz="1200" kern="1200" dirty="0"/>
        </a:p>
      </dsp:txBody>
      <dsp:txXfrm>
        <a:off x="1450560" y="943803"/>
        <a:ext cx="1117120" cy="755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7C284-9824-4EA2-A11F-C425FA9DFD57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6D74-0F32-485C-9CCD-6FB0DCA30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8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7.gif"/><Relationship Id="rId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38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ME" sz="4800" b="1" dirty="0" smtClean="0">
                <a:latin typeface="Times New Roman" pitchFamily="18" charset="0"/>
                <a:cs typeface="Times New Roman" pitchFamily="18" charset="0"/>
              </a:rPr>
              <a:t>Подстицање групног рада, договора и сарадње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529" y="400806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ентор</a:t>
            </a:r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: доц.др Миа Марић                     студент: Икраш Ивана 14/21/030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533400"/>
            <a:ext cx="2590800" cy="1600200"/>
          </a:xfrm>
          <a:prstGeom prst="rect">
            <a:avLst/>
          </a:prstGeom>
        </p:spPr>
      </p:pic>
      <p:pic>
        <p:nvPicPr>
          <p:cNvPr id="1026" name="Picture 2" descr="F:\TEMPUS dokumenti\tempus_log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255779" cy="13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4605716"/>
            <a:ext cx="579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i="1" dirty="0"/>
              <a:t>Project title</a:t>
            </a:r>
            <a:r>
              <a:rPr lang="sr-Latn-RS" dirty="0"/>
              <a:t>: </a:t>
            </a:r>
          </a:p>
          <a:p>
            <a:r>
              <a:rPr lang="en-US" dirty="0"/>
              <a:t>Harmonization and Modernization of the Curriculum for Primary Teacher Education (HAMOC)</a:t>
            </a:r>
            <a:endParaRPr lang="sr-Latn-RS" dirty="0"/>
          </a:p>
          <a:p>
            <a:r>
              <a:rPr lang="sr-Latn-RS" i="1" dirty="0"/>
              <a:t>Project number</a:t>
            </a:r>
            <a:r>
              <a:rPr lang="sr-Latn-RS" dirty="0"/>
              <a:t>: </a:t>
            </a:r>
            <a:r>
              <a:rPr lang="en-US" dirty="0"/>
              <a:t>516762-TEMPUS-1-2011-1-RS-TEMPUS-JPCR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609599" y="709164"/>
            <a:ext cx="4131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Univerzitet u Novom Sadu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Pedagoški fakultet u Somboru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4724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Контрола рада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784860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Учитељ контролише рад ученика током наставног часа. Он поставља питања ученицима о задатој теми и ученици постављају учитељу питања и ученици међусобно комуницирају. Групе излажу своје резултате и након тога дискутују о томе.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505200"/>
            <a:ext cx="4876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Оцењивање ученика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572000"/>
            <a:ext cx="73914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Успешност примене групног рада зависиће од активности ученика, од тога колико се чланови међусобно слажу, како и колико сарађују међусобно.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2578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Радионица: </a:t>
            </a:r>
            <a:r>
              <a:rPr lang="sr-Cyrl-M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САРАДЊА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Циљ активности:</a:t>
            </a: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подстицање групног рада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подстицање споразумевања и сарадње путем вербалне и невербалне комуникације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развијање другарских односа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подстицање маште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Образовни задаци: 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оспособљавање ученика да препознају и разумеју сопствена осећања и потребе;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оспособљавање ученика да штите и остварују своје потребе на начин који не угрожава друге људе;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подстицање групног рада, договарања и сарадње са вршњацима;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научити ученике да воде рачуна о осећањима и потребама других;</a:t>
            </a:r>
          </a:p>
          <a:p>
            <a:endParaRPr lang="sr-Cyrl-M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Васпитни задаци: 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развијање креативног изражавања, сарадничких односа и договарања;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развијање комуникативне способности, невербалне и вербалне комуникације.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077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M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Функционални задаци: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примена научених облика понашања кроз игру; 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изражавање и разумевање у потпуности својих и туђих утисака са часа</a:t>
            </a:r>
          </a:p>
          <a:p>
            <a:endParaRPr lang="sr-Cyrl-M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Облици рада: 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фронтални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индивидуални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групни</a:t>
            </a:r>
          </a:p>
          <a:p>
            <a:endParaRPr lang="sr-Cyrl-M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Методе рада: 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дијалошка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илустративна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демонстративна 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монолошка</a:t>
            </a:r>
          </a:p>
          <a:p>
            <a:endParaRPr lang="sr-Cyrl-M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M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Наставна средства: </a:t>
            </a:r>
          </a:p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прибор за писање, цртање и бојење, папир А4 формата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48690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На почетку часа деца играју следећу игрицу како би се опустили и спремили за рад.</a:t>
            </a:r>
          </a:p>
          <a:p>
            <a:pPr marL="342900" indent="-342900" algn="just"/>
            <a:r>
              <a:rPr lang="sr-Cyrl-ME" dirty="0" smtClean="0"/>
              <a:t>“ Ја сам Мира и волим....”, следеће дете понови “Мира воли..., а ја сам Дејан и волим...” и тако редом. Свако понавља исказ претходног у кругу. </a:t>
            </a:r>
          </a:p>
          <a:p>
            <a:pPr marL="342900" indent="-342900" algn="just"/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Након игре следи подела ученика у групе. </a:t>
            </a:r>
          </a:p>
          <a:p>
            <a:pPr marL="342900" indent="-342900" algn="just"/>
            <a:endParaRPr lang="sr-Cyrl-ME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Ученици добијају задатак да на папирима нацртају цртеж по својој жељи </a:t>
            </a:r>
          </a:p>
          <a:p>
            <a:pPr marL="342900" indent="-342900" algn="just"/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али тако да не копирају друге из групе и да не гледају шта други у групи раде. Овај задатак ученици обављају индивидуално. </a:t>
            </a:r>
          </a:p>
          <a:p>
            <a:pPr marL="342900" indent="-342900" algn="just"/>
            <a:endParaRPr lang="sr-Cyrl-ME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По завршеном цртању ученици у оквиру групе спајају своје цртеже и смишљају заједничку причу која ће те цртеже да повеже у целину. Треба да дају име тој причи.  </a:t>
            </a:r>
          </a:p>
          <a:p>
            <a:pPr marL="342900" indent="-342900" algn="just"/>
            <a:endParaRPr lang="sr-Cyrl-ME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Вођа групе прича причу коју је његова група смислила и показује цртеж. </a:t>
            </a:r>
          </a:p>
          <a:p>
            <a:pPr marL="342900" indent="-342900" algn="just"/>
            <a:endParaRPr lang="sr-Cyrl-ME" dirty="0" smtClean="0"/>
          </a:p>
          <a:p>
            <a:pPr marL="342900" indent="-342900" algn="just"/>
            <a:r>
              <a:rPr lang="sr-Cyrl-ME" dirty="0" smtClean="0"/>
              <a:t> </a:t>
            </a:r>
          </a:p>
          <a:p>
            <a:pPr marL="342900" indent="-342900"/>
            <a:endParaRPr lang="sr-Cyrl-ME" dirty="0" smtClean="0"/>
          </a:p>
          <a:p>
            <a:pPr marL="342900" indent="-342900"/>
            <a:endParaRPr lang="sr-Cyrl-ME" dirty="0" smtClean="0"/>
          </a:p>
          <a:p>
            <a:pPr marL="342900" indent="-342900"/>
            <a:r>
              <a:rPr lang="sr-Cyrl-ME" dirty="0" smtClean="0"/>
              <a:t>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381000"/>
            <a:ext cx="5257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Радионица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Размена у групи, разговор о томе да ли им је било тешко да заједнички </a:t>
            </a:r>
          </a:p>
          <a:p>
            <a:pPr marL="342900" indent="-342900" algn="just"/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смисле причу и да се договоре како ће да поређају цртеже.</a:t>
            </a:r>
          </a:p>
          <a:p>
            <a:pPr marL="342900" indent="-342900" algn="just"/>
            <a:endParaRPr lang="sr-Cyrl-ME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sr-Cyrl-ME" b="1" dirty="0" smtClean="0">
                <a:latin typeface="Times New Roman" pitchFamily="18" charset="0"/>
                <a:cs typeface="Times New Roman" pitchFamily="18" charset="0"/>
              </a:rPr>
              <a:t>На завршетку часа следи туширање лепим порукама. Поређају се у два реда једни наспрам других, као шпалир. С једног краја креће један ученик, кроз шпалир, а сви му, како наилази, упуте неку лепу реч, осмех, помазе га. И тако један по један, док се сви не изређају.  </a:t>
            </a:r>
          </a:p>
          <a:p>
            <a:pPr marL="342900" indent="-342900" algn="just"/>
            <a:endParaRPr lang="sr-Cyrl-ME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r-Cyrl-ME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010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Предности групног рада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518160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ME" dirty="0" smtClean="0"/>
              <a:t> </a:t>
            </a:r>
            <a:r>
              <a:rPr lang="sr-Cyrl-ME" sz="2000" dirty="0" smtClean="0">
                <a:latin typeface="Times New Roman" pitchFamily="18" charset="0"/>
                <a:cs typeface="Times New Roman" pitchFamily="18" charset="0"/>
              </a:rPr>
              <a:t>потреба за комуникацијом </a:t>
            </a:r>
          </a:p>
          <a:p>
            <a:pPr>
              <a:buFont typeface="Arial" pitchFamily="34" charset="0"/>
              <a:buChar char="•"/>
            </a:pPr>
            <a:r>
              <a:rPr lang="sr-Cyrl-ME" sz="2000" dirty="0" smtClean="0">
                <a:latin typeface="Times New Roman" pitchFamily="18" charset="0"/>
                <a:cs typeface="Times New Roman" pitchFamily="18" charset="0"/>
              </a:rPr>
              <a:t> потреба за сарадњом </a:t>
            </a:r>
          </a:p>
          <a:p>
            <a:pPr>
              <a:buFont typeface="Arial" pitchFamily="34" charset="0"/>
              <a:buChar char="•"/>
            </a:pPr>
            <a:r>
              <a:rPr lang="sr-Cyrl-ME" sz="2000" dirty="0" smtClean="0">
                <a:latin typeface="Times New Roman" pitchFamily="18" charset="0"/>
                <a:cs typeface="Times New Roman" pitchFamily="18" charset="0"/>
              </a:rPr>
              <a:t> осећај сигурности и заштићености у групи </a:t>
            </a:r>
          </a:p>
          <a:p>
            <a:pPr>
              <a:buFont typeface="Arial" pitchFamily="34" charset="0"/>
              <a:buChar char="•"/>
            </a:pPr>
            <a:r>
              <a:rPr lang="sr-Cyrl-ME" sz="2000" dirty="0" smtClean="0">
                <a:latin typeface="Times New Roman" pitchFamily="18" charset="0"/>
                <a:cs typeface="Times New Roman" pitchFamily="18" charset="0"/>
              </a:rPr>
              <a:t> развијање пријатељства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lobodno vre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429000"/>
            <a:ext cx="4343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105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Потешкоће које се појављују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5638800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M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ME" sz="2000" dirty="0" smtClean="0">
                <a:latin typeface="Times New Roman" pitchFamily="18" charset="0"/>
                <a:cs typeface="Times New Roman" pitchFamily="18" charset="0"/>
              </a:rPr>
              <a:t>непридржавање правила групе </a:t>
            </a:r>
          </a:p>
          <a:p>
            <a:pPr>
              <a:buFont typeface="Arial" pitchFamily="34" charset="0"/>
              <a:buChar char="•"/>
            </a:pPr>
            <a:r>
              <a:rPr lang="sr-Cyrl-ME" sz="2000" dirty="0" smtClean="0">
                <a:latin typeface="Times New Roman" pitchFamily="18" charset="0"/>
                <a:cs typeface="Times New Roman" pitchFamily="18" charset="0"/>
              </a:rPr>
              <a:t> један ради за све</a:t>
            </a:r>
          </a:p>
          <a:p>
            <a:pPr>
              <a:buFont typeface="Arial" pitchFamily="34" charset="0"/>
              <a:buChar char="•"/>
            </a:pPr>
            <a:r>
              <a:rPr lang="sr-Cyrl-ME" sz="2000" dirty="0" smtClean="0">
                <a:latin typeface="Times New Roman" pitchFamily="18" charset="0"/>
                <a:cs typeface="Times New Roman" pitchFamily="18" charset="0"/>
              </a:rPr>
              <a:t> распоред времена</a:t>
            </a:r>
          </a:p>
          <a:p>
            <a:pPr>
              <a:buFont typeface="Arial" pitchFamily="34" charset="0"/>
              <a:buChar char="•"/>
            </a:pPr>
            <a:r>
              <a:rPr lang="sr-Cyrl-ME" sz="2000" dirty="0" smtClean="0">
                <a:latin typeface="Times New Roman" pitchFamily="18" charset="0"/>
                <a:cs typeface="Times New Roman" pitchFamily="18" charset="0"/>
              </a:rPr>
              <a:t> тихи ученици слабије раде</a:t>
            </a:r>
          </a:p>
          <a:p>
            <a:pPr>
              <a:buFont typeface="Arial" pitchFamily="34" charset="0"/>
              <a:buChar char="•"/>
            </a:pPr>
            <a:r>
              <a:rPr lang="sr-Cyrl-ME" sz="2000" dirty="0" smtClean="0">
                <a:latin typeface="Times New Roman" pitchFamily="18" charset="0"/>
                <a:cs typeface="Times New Roman" pitchFamily="18" charset="0"/>
              </a:rPr>
              <a:t> гласни ученици ометају рад групе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kole-slozn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86200"/>
            <a:ext cx="4038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nnie-winnie-the-pooh-35046137-864-1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352800"/>
            <a:ext cx="2100072" cy="35052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0" y="0"/>
            <a:ext cx="5105400" cy="2819400"/>
          </a:xfrm>
          <a:prstGeom prst="cloudCallout">
            <a:avLst>
              <a:gd name="adj1" fmla="val -5985"/>
              <a:gd name="adj2" fmla="val 691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9144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ME" sz="2000" b="1" dirty="0" smtClean="0">
                <a:latin typeface="Times New Roman" pitchFamily="18" charset="0"/>
                <a:cs typeface="Times New Roman" pitchFamily="18" charset="0"/>
              </a:rPr>
              <a:t>Групни облик рада је социјални облик рада који је карактеристичан по својој динамици и дидактичким вредностима.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81600" y="304800"/>
            <a:ext cx="3962400" cy="3733800"/>
          </a:xfrm>
          <a:prstGeom prst="cloudCallout">
            <a:avLst>
              <a:gd name="adj1" fmla="val -28892"/>
              <a:gd name="adj2" fmla="val 5618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9144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000" b="1" dirty="0" smtClean="0">
                <a:latin typeface="Times New Roman" pitchFamily="18" charset="0"/>
                <a:cs typeface="Times New Roman" pitchFamily="18" charset="0"/>
              </a:rPr>
              <a:t>Тај облик рада омогућава да се уклоне неки недостаци фронталног рада и постиже се боља комуникација између ученика, поштовање индивидуалних разлика међу ученицима, самосталност, тимски рад.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Eey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343400"/>
            <a:ext cx="2819400" cy="251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_walt_disney_piglet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733800"/>
            <a:ext cx="2363978" cy="3124200"/>
          </a:xfrm>
          <a:prstGeom prst="rect">
            <a:avLst/>
          </a:prstGeom>
        </p:spPr>
      </p:pic>
      <p:pic>
        <p:nvPicPr>
          <p:cNvPr id="4" name="Picture 3" descr="643~Tigger-Pos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657600"/>
            <a:ext cx="2471738" cy="32004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0"/>
            <a:ext cx="4267200" cy="3048000"/>
          </a:xfrm>
          <a:prstGeom prst="cloudCallout">
            <a:avLst>
              <a:gd name="adj1" fmla="val -6207"/>
              <a:gd name="adj2" fmla="val 729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4724400" y="228600"/>
            <a:ext cx="4191000" cy="3048000"/>
          </a:xfrm>
          <a:prstGeom prst="cloudCallout">
            <a:avLst>
              <a:gd name="adj1" fmla="val -4902"/>
              <a:gd name="adj2" fmla="val 6535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000" b="1" dirty="0" smtClean="0">
                <a:latin typeface="Times New Roman" pitchFamily="18" charset="0"/>
                <a:cs typeface="Times New Roman" pitchFamily="18" charset="0"/>
              </a:rPr>
              <a:t>Током групног рада развија се воља ученика према раду и заједничким напорима долазе до успеха своје групе.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096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000" b="1" dirty="0" smtClean="0">
                <a:latin typeface="Times New Roman" pitchFamily="18" charset="0"/>
                <a:cs typeface="Times New Roman" pitchFamily="18" charset="0"/>
              </a:rPr>
              <a:t>Овај облик рада покреће ученике да разматрају чињенице и формирају своје мишљење о њима, и да из њих изводе закључке.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01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3200" b="1" dirty="0" smtClean="0">
                <a:latin typeface="Times New Roman" pitchFamily="18" charset="0"/>
                <a:cs typeface="Times New Roman" pitchFamily="18" charset="0"/>
              </a:rPr>
              <a:t>Начела организације групног рада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7543800" cy="50167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Подела на групе</a:t>
            </a:r>
            <a:endParaRPr lang="sr-Cyrl-ME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Састав групе</a:t>
            </a:r>
            <a:endParaRPr lang="sr-Cyrl-ME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Вођа групе</a:t>
            </a:r>
            <a:endParaRPr lang="sr-Cyrl-ME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Задаци група</a:t>
            </a:r>
          </a:p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Темпо рада</a:t>
            </a:r>
            <a:endParaRPr lang="sr-Cyrl-ME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Подела задатака унутар групе</a:t>
            </a:r>
            <a:endParaRPr lang="sr-Cyrl-ME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Контрола рада</a:t>
            </a:r>
          </a:p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Оцењивање ученика</a:t>
            </a:r>
            <a:endParaRPr lang="sr-Cyrl-ME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Предности групног рада</a:t>
            </a:r>
            <a:endParaRPr lang="sr-Cyrl-ME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ME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ME" sz="32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Потешкоће које се јављају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winnie-the-pooh-balloons-1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7950" y="3238500"/>
            <a:ext cx="268605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4800600" cy="8002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Подела на групе</a:t>
            </a:r>
            <a:endParaRPr lang="sr-Cyrl-ME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924800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Број ученика по групама може бити различит.</a:t>
            </a:r>
          </a:p>
          <a:p>
            <a:endParaRPr lang="sr-Cyrl-ME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 Пракса је показала да је најделотворније формирати групе од 4-6 ученика.</a:t>
            </a:r>
          </a:p>
          <a:p>
            <a:pPr>
              <a:buFont typeface="Wingdings" pitchFamily="2" charset="2"/>
              <a:buChar char="§"/>
            </a:pPr>
            <a:endParaRPr lang="sr-Cyrl-ME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 Не препоручује се стална измена група, јер је лакше пратити напредак  ученика у сталним групама. </a:t>
            </a:r>
          </a:p>
        </p:txBody>
      </p:sp>
      <p:pic>
        <p:nvPicPr>
          <p:cNvPr id="4" name="Picture 3" descr="DSCN5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191000"/>
            <a:ext cx="3352800" cy="2505074"/>
          </a:xfrm>
          <a:prstGeom prst="rect">
            <a:avLst/>
          </a:prstGeom>
        </p:spPr>
      </p:pic>
      <p:pic>
        <p:nvPicPr>
          <p:cNvPr id="5" name="Picture 4" descr="DSCN5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191000"/>
            <a:ext cx="3733800" cy="2421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81000"/>
            <a:ext cx="40386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Састав групе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75438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Групе могу бити:</a:t>
            </a:r>
          </a:p>
          <a:p>
            <a:pPr>
              <a:buFont typeface="Arial" pitchFamily="34" charset="0"/>
              <a:buChar char="•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 хомогене или хетерогене</a:t>
            </a:r>
          </a:p>
          <a:p>
            <a:pPr>
              <a:buFont typeface="Arial" pitchFamily="34" charset="0"/>
              <a:buChar char="•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 привремене или сталне</a:t>
            </a:r>
          </a:p>
          <a:p>
            <a:pPr>
              <a:buFont typeface="Arial" pitchFamily="34" charset="0"/>
              <a:buChar char="•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 спонтане или дириговане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762000" y="2794000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0386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Вођа групе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010400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 Учитељ бира једног ученика унутар сваке групе, који ће бити вођа. </a:t>
            </a:r>
          </a:p>
          <a:p>
            <a:pPr algn="just"/>
            <a:endParaRPr lang="sr-Cyrl-ME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 Задатак вође је да на крају рада групе поднесе учитељу извештај о раду читаве групе. </a:t>
            </a:r>
          </a:p>
          <a:p>
            <a:pPr algn="just"/>
            <a:endParaRPr lang="sr-Cyrl-ME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 На сваком часу групног рада бира се нови вођа групе.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isney-Winnie-The-Pooh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267200"/>
            <a:ext cx="4038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3581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Задаци група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066800"/>
            <a:ext cx="7391400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Рад група на истом задатку- ученици добијају исте задатке без обзира на квалитет састава групе.</a:t>
            </a:r>
          </a:p>
          <a:p>
            <a:pPr marL="457200" indent="-457200">
              <a:buFont typeface="+mj-lt"/>
              <a:buAutoNum type="arabicPeriod"/>
            </a:pPr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Рад група на различитим задацима- групе добијају задатке према својим могућностима и способностима.</a:t>
            </a:r>
          </a:p>
          <a:p>
            <a:pPr marL="457200" indent="-45720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267200"/>
            <a:ext cx="2438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4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Темпо рада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257800"/>
            <a:ext cx="7010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Групе треба да раде приближно истим темпом.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5638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ME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Подела задатака унутар групе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9248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Чланови групе могу заједнички да раде на решавању задатака или да сваки члан групе решава свој задатак, па да се индивидуални радови свих чланова групе обједињују у заједничко решење.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Vini_01-074747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48000"/>
            <a:ext cx="5562599" cy="3624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861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</dc:creator>
  <cp:lastModifiedBy>Natasa</cp:lastModifiedBy>
  <cp:revision>43</cp:revision>
  <dcterms:created xsi:type="dcterms:W3CDTF">2014-11-21T14:05:09Z</dcterms:created>
  <dcterms:modified xsi:type="dcterms:W3CDTF">2015-04-02T20:12:28Z</dcterms:modified>
</cp:coreProperties>
</file>