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7" r:id="rId2"/>
    <p:sldId id="256" r:id="rId3"/>
    <p:sldId id="257" r:id="rId4"/>
    <p:sldId id="260" r:id="rId5"/>
    <p:sldId id="258" r:id="rId6"/>
    <p:sldId id="262" r:id="rId7"/>
    <p:sldId id="272" r:id="rId8"/>
    <p:sldId id="273" r:id="rId9"/>
    <p:sldId id="274" r:id="rId10"/>
    <p:sldId id="275" r:id="rId11"/>
    <p:sldId id="276" r:id="rId12"/>
    <p:sldId id="263" r:id="rId13"/>
    <p:sldId id="261" r:id="rId14"/>
    <p:sldId id="259" r:id="rId15"/>
    <p:sldId id="264" r:id="rId16"/>
    <p:sldId id="265" r:id="rId17"/>
    <p:sldId id="270" r:id="rId18"/>
    <p:sldId id="266" r:id="rId19"/>
    <p:sldId id="267" r:id="rId20"/>
    <p:sldId id="268" r:id="rId21"/>
    <p:sldId id="271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9D7257-0445-42B7-BCD9-769D775E8721}" type="datetimeFigureOut">
              <a:rPr lang="sr-Latn-RS" smtClean="0"/>
              <a:t>5.4.2015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4C8F00-3479-4436-BA9D-8D3932DF9DEB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632848" cy="244827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2200" dirty="0" smtClean="0"/>
              <a:t>Univerzitet u Novom Sadu </a:t>
            </a:r>
            <a:br>
              <a:rPr lang="sr-Latn-RS" sz="2200" dirty="0" smtClean="0"/>
            </a:br>
            <a:r>
              <a:rPr lang="sr-Latn-RS" sz="2200" dirty="0" smtClean="0"/>
              <a:t>Pedagoški fakultet u Somboru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Upravljanje i rukovođenje </a:t>
            </a:r>
            <a:br>
              <a:rPr lang="sr-Latn-RS" dirty="0" smtClean="0"/>
            </a:br>
            <a:r>
              <a:rPr lang="sr-Latn-RS" dirty="0" smtClean="0"/>
              <a:t>mini projektima</a:t>
            </a:r>
            <a:r>
              <a:rPr lang="sr-Cyrl-RS" dirty="0"/>
              <a:t/>
            </a:r>
            <a:br>
              <a:rPr lang="sr-Cyrl-RS" dirty="0"/>
            </a:br>
            <a:r>
              <a:rPr lang="sr-Latn-RS" sz="2200" dirty="0" smtClean="0"/>
              <a:t>Savremena metodika nastave prirodnih nauka 1 </a:t>
            </a:r>
            <a:br>
              <a:rPr lang="sr-Latn-RS" sz="2200" dirty="0" smtClean="0"/>
            </a:br>
            <a:r>
              <a:rPr lang="sr-Latn-RS" sz="2200" dirty="0" smtClean="0"/>
              <a:t>(master studije)</a:t>
            </a:r>
            <a:br>
              <a:rPr lang="sr-Latn-RS" sz="2200" dirty="0" smtClean="0"/>
            </a:br>
            <a:r>
              <a:rPr lang="sr-Latn-RS" sz="2200" dirty="0" smtClean="0"/>
              <a:t>Prof. dr Nataša Branković</a:t>
            </a:r>
            <a:endParaRPr lang="sr-Latn-RS" sz="2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488832" cy="3096344"/>
          </a:xfrm>
        </p:spPr>
        <p:txBody>
          <a:bodyPr>
            <a:normAutofit/>
          </a:bodyPr>
          <a:lstStyle/>
          <a:p>
            <a:endParaRPr lang="sr-Latn-RS" sz="1600" i="1" dirty="0" smtClean="0"/>
          </a:p>
          <a:p>
            <a:r>
              <a:rPr lang="sr-Latn-RS" sz="1600" i="1" dirty="0" smtClean="0"/>
              <a:t>Project </a:t>
            </a:r>
            <a:r>
              <a:rPr lang="sr-Latn-RS" sz="1600" i="1" dirty="0"/>
              <a:t>title</a:t>
            </a:r>
            <a:r>
              <a:rPr lang="sr-Latn-RS" sz="1600" dirty="0"/>
              <a:t>:</a:t>
            </a:r>
          </a:p>
          <a:p>
            <a:r>
              <a:rPr lang="en-US" sz="1600" dirty="0"/>
              <a:t>Harmonization and Modernization of the Curriculum for Primary Teacher Education (HAMOC)</a:t>
            </a:r>
            <a:endParaRPr lang="sr-Latn-RS" sz="1600" dirty="0"/>
          </a:p>
          <a:p>
            <a:r>
              <a:rPr lang="sr-Latn-RS" sz="1600" i="1" dirty="0"/>
              <a:t>Project number</a:t>
            </a:r>
            <a:r>
              <a:rPr lang="sr-Latn-RS" sz="1600" dirty="0"/>
              <a:t>: </a:t>
            </a:r>
            <a:r>
              <a:rPr lang="en-US" sz="1600" dirty="0"/>
              <a:t>516762-TEMPUS-1-2011-1-RS-TEMPUS-JPCR</a:t>
            </a:r>
            <a:endParaRPr lang="sr-Latn-RS" sz="1600" dirty="0"/>
          </a:p>
          <a:p>
            <a:endParaRPr lang="sr-Latn-RS" i="1" dirty="0">
              <a:latin typeface="Comic Sans MS" panose="030F0702030302020204" pitchFamily="66" charset="0"/>
            </a:endParaRPr>
          </a:p>
          <a:p>
            <a:endParaRPr lang="sr-Latn-RS" dirty="0"/>
          </a:p>
        </p:txBody>
      </p:sp>
      <p:pic>
        <p:nvPicPr>
          <p:cNvPr id="1026" name="Picture 1" descr="eu_flag_temp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21424"/>
            <a:ext cx="14874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:\UNS obrazovni materijali\Grb UNIVERZITETA bez pozadine-1 (2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48010"/>
            <a:ext cx="1085088" cy="10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041585" y="786377"/>
            <a:ext cx="7128792" cy="554461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2000" b="1" dirty="0" smtClean="0">
                <a:solidFill>
                  <a:schemeClr val="tx1"/>
                </a:solidFill>
              </a:rPr>
              <a:t>4. </a:t>
            </a:r>
            <a:r>
              <a:rPr lang="sr-Cyrl-RS" sz="2000" b="1" dirty="0" smtClean="0">
                <a:solidFill>
                  <a:schemeClr val="tx1"/>
                </a:solidFill>
              </a:rPr>
              <a:t>Реализација пројекта</a:t>
            </a:r>
            <a:endParaRPr lang="sr-Latn-RS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r-Latn-R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Ученици раде на пројектним задацима (прикупљају информације, излазе на терен, раде експерименте, разговарају са стручњацима, гледају филмове...)</a:t>
            </a:r>
            <a:endParaRPr lang="sr-Latn-R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Обавезна припрема питања пре одласка на терен или </a:t>
            </a:r>
            <a:r>
              <a:rPr lang="sr-Cyrl-RS" sz="2000" dirty="0" smtClean="0">
                <a:solidFill>
                  <a:schemeClr val="tx1"/>
                </a:solidFill>
              </a:rPr>
              <a:t>дол</a:t>
            </a:r>
            <a:r>
              <a:rPr lang="sr-Latn-RS" sz="2000" dirty="0" smtClean="0">
                <a:solidFill>
                  <a:schemeClr val="tx1"/>
                </a:solidFill>
              </a:rPr>
              <a:t>a</a:t>
            </a:r>
            <a:r>
              <a:rPr lang="sr-Cyrl-RS" sz="2000" dirty="0" smtClean="0">
                <a:solidFill>
                  <a:schemeClr val="tx1"/>
                </a:solidFill>
              </a:rPr>
              <a:t>ска </a:t>
            </a:r>
            <a:endParaRPr lang="sr-Latn-R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5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9632" y="836712"/>
            <a:ext cx="6768752" cy="54005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sr-Latn-RS" sz="2000" b="1" dirty="0" smtClean="0">
                <a:solidFill>
                  <a:schemeClr val="tx1"/>
                </a:solidFill>
              </a:rPr>
              <a:t>5. </a:t>
            </a:r>
            <a:r>
              <a:rPr lang="sr-Cyrl-RS" sz="2000" b="1" dirty="0" smtClean="0">
                <a:solidFill>
                  <a:schemeClr val="tx1"/>
                </a:solidFill>
              </a:rPr>
              <a:t>Представљање пројекта/презентација</a:t>
            </a:r>
            <a:endParaRPr lang="sr-Latn-RS" sz="20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tx1"/>
                </a:solidFill>
              </a:rPr>
              <a:t>плакат</a:t>
            </a:r>
            <a:endParaRPr lang="sr-Latn-R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брошура</a:t>
            </a:r>
            <a:endParaRPr lang="sr-Latn-R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видео </a:t>
            </a:r>
            <a:r>
              <a:rPr lang="sr-Cyrl-RS" sz="2000" dirty="0" smtClean="0">
                <a:solidFill>
                  <a:schemeClr val="tx1"/>
                </a:solidFill>
              </a:rPr>
              <a:t>запис</a:t>
            </a:r>
            <a:endParaRPr lang="sr-Latn-RS" sz="2000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р</a:t>
            </a:r>
            <a:r>
              <a:rPr lang="sr-Cyrl-RS" sz="2000" dirty="0" smtClean="0">
                <a:solidFill>
                  <a:schemeClr val="tx1"/>
                </a:solidFill>
              </a:rPr>
              <a:t>азредне новине</a:t>
            </a:r>
            <a:endParaRPr lang="sr-Latn-R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power point</a:t>
            </a:r>
            <a:r>
              <a:rPr lang="sr-Cyrl-RS" sz="2000" dirty="0">
                <a:solidFill>
                  <a:schemeClr val="tx1"/>
                </a:solidFill>
              </a:rPr>
              <a:t> презентација</a:t>
            </a:r>
            <a:endParaRPr lang="sr-Latn-RS" sz="20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sr-Latn-R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51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b="1" dirty="0" smtClean="0"/>
              <a:t>ПИТАЊА ЗА РЕФЛЕКСИЈУ</a:t>
            </a:r>
            <a:endParaRPr lang="sr-Latn-R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07361"/>
            <a:ext cx="7378979" cy="4285935"/>
          </a:xfrm>
        </p:spPr>
        <p:txBody>
          <a:bodyPr>
            <a:normAutofit/>
          </a:bodyPr>
          <a:lstStyle/>
          <a:p>
            <a:pPr lvl="0"/>
            <a:r>
              <a:rPr lang="sr-Cyrl-RS" dirty="0" smtClean="0"/>
              <a:t>Кад сам поставио добро питање ученику?</a:t>
            </a:r>
          </a:p>
          <a:p>
            <a:pPr lvl="0"/>
            <a:r>
              <a:rPr lang="sr-Cyrl-RS" dirty="0" smtClean="0"/>
              <a:t>Шта бих учинио да олакшам конверзацију ученика или са ученицима?</a:t>
            </a:r>
          </a:p>
          <a:p>
            <a:pPr lvl="0"/>
            <a:r>
              <a:rPr lang="sr-Cyrl-RS" dirty="0" smtClean="0"/>
              <a:t>Јесам ли добро разумео ученика?</a:t>
            </a:r>
          </a:p>
          <a:p>
            <a:pPr lvl="0"/>
            <a:r>
              <a:rPr lang="sr-Cyrl-RS" dirty="0" smtClean="0"/>
              <a:t>Да ли је сваки ученик има прилику да учествује у активностима?</a:t>
            </a:r>
          </a:p>
          <a:p>
            <a:pPr lvl="0"/>
            <a:r>
              <a:rPr lang="sr-Cyrl-RS" dirty="0" smtClean="0"/>
              <a:t>Да ли сам интервенисао превише или можда премало и на који начин сам то учинио?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714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7522995" cy="924475"/>
          </a:xfrm>
        </p:spPr>
        <p:txBody>
          <a:bodyPr/>
          <a:lstStyle/>
          <a:p>
            <a:pPr algn="ctr"/>
            <a:r>
              <a:rPr lang="sr-Cyrl-RS" sz="2400" b="1" dirty="0" smtClean="0"/>
              <a:t>Чек листа  за процену активности </a:t>
            </a:r>
            <a:r>
              <a:rPr lang="sr-Latn-RS" sz="2400" b="1" dirty="0" smtClean="0"/>
              <a:t/>
            </a:r>
            <a:br>
              <a:rPr lang="sr-Latn-RS" sz="2400" b="1" dirty="0" smtClean="0"/>
            </a:br>
            <a:r>
              <a:rPr lang="sr-Cyrl-RS" sz="2400" b="1" dirty="0" smtClean="0"/>
              <a:t>и успеха </a:t>
            </a:r>
            <a:r>
              <a:rPr lang="sr-Cyrl-RS" sz="2400" b="1" dirty="0"/>
              <a:t>групе </a:t>
            </a:r>
            <a:endParaRPr lang="sr-Latn-R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563933"/>
              </p:ext>
            </p:extLst>
          </p:nvPr>
        </p:nvGraphicFramePr>
        <p:xfrm>
          <a:off x="611559" y="2132854"/>
          <a:ext cx="8208912" cy="3888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0149"/>
                <a:gridCol w="1433574"/>
                <a:gridCol w="1442619"/>
                <a:gridCol w="1452570"/>
              </a:tblGrid>
              <a:tr h="93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600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 u="none" dirty="0" smtClean="0">
                          <a:solidFill>
                            <a:srgbClr val="FF0000"/>
                          </a:solidFill>
                          <a:effectLst/>
                        </a:rPr>
                        <a:t>Особине</a:t>
                      </a:r>
                      <a:r>
                        <a:rPr lang="sr-Cyrl-RS" sz="1600" i="1" u="none" dirty="0">
                          <a:solidFill>
                            <a:srgbClr val="FF0000"/>
                          </a:solidFill>
                          <a:effectLst/>
                        </a:rPr>
                        <a:t>, квалитет, успех</a:t>
                      </a:r>
                      <a:endParaRPr lang="sr-Latn-RS" sz="1600" i="1" u="none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 smtClean="0">
                          <a:solidFill>
                            <a:schemeClr val="tx1"/>
                          </a:solidFill>
                          <a:effectLst/>
                        </a:rPr>
                        <a:t>истиче </a:t>
                      </a:r>
                      <a:r>
                        <a:rPr lang="sr-Cyrl-RS" sz="1400" i="1" dirty="0">
                          <a:solidFill>
                            <a:schemeClr val="tx1"/>
                          </a:solidFill>
                          <a:effectLst/>
                        </a:rPr>
                        <a:t>се</a:t>
                      </a:r>
                      <a:endParaRPr lang="sr-Latn-RS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 smtClean="0">
                          <a:solidFill>
                            <a:schemeClr val="tx1"/>
                          </a:solidFill>
                          <a:effectLst/>
                        </a:rPr>
                        <a:t>задовољава</a:t>
                      </a:r>
                      <a:endParaRPr lang="sr-Latn-RS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RS" sz="1400" i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 smtClean="0">
                          <a:solidFill>
                            <a:schemeClr val="tx1"/>
                          </a:solidFill>
                          <a:effectLst/>
                        </a:rPr>
                        <a:t>недовољно</a:t>
                      </a:r>
                      <a:endParaRPr lang="sr-Latn-RS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65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effectLst/>
                        </a:rPr>
                        <a:t>сарадња – група као целина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697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effectLst/>
                        </a:rPr>
                        <a:t>прихватљиво решавање сукоба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65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effectLst/>
                        </a:rPr>
                        <a:t>радна атмосфера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  <a:tr h="937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effectLst/>
                        </a:rPr>
                        <a:t>решење/производ као резултат тимског рада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5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48872" cy="1051519"/>
          </a:xfrm>
        </p:spPr>
        <p:txBody>
          <a:bodyPr/>
          <a:lstStyle/>
          <a:p>
            <a:pPr algn="ctr"/>
            <a:r>
              <a:rPr lang="sr-Cyrl-RS" sz="2400" b="1" dirty="0" smtClean="0"/>
              <a:t>Чек листа за процену</a:t>
            </a:r>
            <a:r>
              <a:rPr lang="sr-Latn-RS" sz="2400" b="1" dirty="0" smtClean="0"/>
              <a:t>                  </a:t>
            </a:r>
            <a:r>
              <a:rPr lang="sr-Cyrl-RS" sz="2400" b="1" dirty="0" smtClean="0"/>
              <a:t>индивидуалних 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активности</a:t>
            </a:r>
            <a:r>
              <a:rPr lang="sr-Latn-RS" sz="2400" b="1" dirty="0" smtClean="0"/>
              <a:t> </a:t>
            </a:r>
            <a:r>
              <a:rPr lang="sr-Latn-RS" sz="2400" dirty="0"/>
              <a:t/>
            </a:r>
            <a:br>
              <a:rPr lang="sr-Latn-RS" sz="2400" dirty="0"/>
            </a:br>
            <a:endParaRPr lang="sr-Latn-R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622016"/>
              </p:ext>
            </p:extLst>
          </p:nvPr>
        </p:nvGraphicFramePr>
        <p:xfrm>
          <a:off x="755576" y="1556795"/>
          <a:ext cx="7704857" cy="4536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7926"/>
                <a:gridCol w="1442002"/>
                <a:gridCol w="1442002"/>
                <a:gridCol w="1442927"/>
              </a:tblGrid>
              <a:tr h="711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>
                          <a:solidFill>
                            <a:schemeClr val="tx1"/>
                          </a:solidFill>
                          <a:effectLst/>
                        </a:rPr>
                        <a:t>истиче се</a:t>
                      </a:r>
                      <a:endParaRPr lang="sr-Latn-RS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>
                          <a:solidFill>
                            <a:schemeClr val="tx1"/>
                          </a:solidFill>
                          <a:effectLst/>
                        </a:rPr>
                        <a:t>задовољава</a:t>
                      </a:r>
                      <a:endParaRPr lang="sr-Latn-RS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 smtClean="0">
                          <a:solidFill>
                            <a:schemeClr val="tx1"/>
                          </a:solidFill>
                          <a:effectLst/>
                        </a:rPr>
                        <a:t>недовољно</a:t>
                      </a:r>
                      <a:endParaRPr lang="sr-Latn-RS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интерес, мотивација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сарадња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лична иницијатива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11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прихватање разлика сарадника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солидарност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самосталност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стварање нових идеја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3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залагање, марљивост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11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организационе способности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0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840760" cy="5256584"/>
          </a:xfrm>
        </p:spPr>
      </p:pic>
    </p:spTree>
    <p:extLst>
      <p:ext uri="{BB962C8B-B14F-4D97-AF65-F5344CB8AC3E}">
        <p14:creationId xmlns:p14="http://schemas.microsoft.com/office/powerpoint/2010/main" val="33195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552728" cy="5040560"/>
          </a:xfrm>
        </p:spPr>
      </p:pic>
    </p:spTree>
    <p:extLst>
      <p:ext uri="{BB962C8B-B14F-4D97-AF65-F5344CB8AC3E}">
        <p14:creationId xmlns:p14="http://schemas.microsoft.com/office/powerpoint/2010/main" val="8198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776864" cy="5472608"/>
          </a:xfrm>
        </p:spPr>
      </p:pic>
    </p:spTree>
    <p:extLst>
      <p:ext uri="{BB962C8B-B14F-4D97-AF65-F5344CB8AC3E}">
        <p14:creationId xmlns:p14="http://schemas.microsoft.com/office/powerpoint/2010/main" val="18361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88832" cy="5328592"/>
          </a:xfrm>
        </p:spPr>
      </p:pic>
    </p:spTree>
    <p:extLst>
      <p:ext uri="{BB962C8B-B14F-4D97-AF65-F5344CB8AC3E}">
        <p14:creationId xmlns:p14="http://schemas.microsoft.com/office/powerpoint/2010/main" val="27607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84776" cy="4824536"/>
          </a:xfrm>
        </p:spPr>
      </p:pic>
    </p:spTree>
    <p:extLst>
      <p:ext uri="{BB962C8B-B14F-4D97-AF65-F5344CB8AC3E}">
        <p14:creationId xmlns:p14="http://schemas.microsoft.com/office/powerpoint/2010/main" val="38612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387058"/>
            <a:ext cx="4248472" cy="1113254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/>
              <a:t>УПРАВЉАЊЕ И РУКОВОЂЕЊЕ </a:t>
            </a:r>
            <a:br>
              <a:rPr lang="sr-Cyrl-RS" sz="3200" dirty="0" smtClean="0"/>
            </a:br>
            <a:r>
              <a:rPr lang="sr-Cyrl-RS" sz="3200" dirty="0" smtClean="0"/>
              <a:t>МИНИ ПРОЈЕКТИМА</a:t>
            </a:r>
            <a:br>
              <a:rPr lang="sr-Cyrl-RS" sz="3200" dirty="0" smtClean="0"/>
            </a:br>
            <a:endParaRPr lang="sr-Latn-RS" sz="32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27584" y="2500312"/>
            <a:ext cx="3960440" cy="3664992"/>
          </a:xfrm>
        </p:spPr>
        <p:txBody>
          <a:bodyPr>
            <a:normAutofit/>
          </a:bodyPr>
          <a:lstStyle/>
          <a:p>
            <a:endParaRPr lang="sr-Latn-RS" dirty="0">
              <a:latin typeface="Comic Sans MS" panose="030F0702030302020204" pitchFamily="66" charset="0"/>
            </a:endParaRPr>
          </a:p>
          <a:p>
            <a:endParaRPr lang="sr-Latn-RS" i="1" dirty="0" smtClean="0">
              <a:latin typeface="Comic Sans MS" panose="030F0702030302020204" pitchFamily="66" charset="0"/>
            </a:endParaRPr>
          </a:p>
          <a:p>
            <a:endParaRPr lang="sr-Latn-RS" i="1" dirty="0">
              <a:latin typeface="Comic Sans MS" panose="030F0702030302020204" pitchFamily="66" charset="0"/>
            </a:endParaRPr>
          </a:p>
          <a:p>
            <a:r>
              <a:rPr lang="sr-Cyrl-RS" sz="1600" b="1" i="1" dirty="0" smtClean="0">
                <a:latin typeface="Comic Sans MS" panose="030F0702030302020204" pitchFamily="66" charset="0"/>
              </a:rPr>
              <a:t>Како управљати пројектном наставом?</a:t>
            </a:r>
            <a:endParaRPr lang="sr-Latn-RS" sz="1600" b="1" i="1" dirty="0" smtClean="0">
              <a:latin typeface="Comic Sans MS" panose="030F0702030302020204" pitchFamily="66" charset="0"/>
            </a:endParaRPr>
          </a:p>
          <a:p>
            <a:r>
              <a:rPr lang="sr-Cyrl-RS" sz="1600" b="1" i="1" dirty="0" smtClean="0">
                <a:latin typeface="Comic Sans MS" panose="030F0702030302020204" pitchFamily="66" charset="0"/>
              </a:rPr>
              <a:t>Шта </a:t>
            </a:r>
            <a:r>
              <a:rPr lang="sr-Latn-RS" sz="1600" b="1" i="1" dirty="0" smtClean="0">
                <a:latin typeface="Comic Sans MS" panose="030F0702030302020204" pitchFamily="66" charset="0"/>
              </a:rPr>
              <a:t> </a:t>
            </a:r>
            <a:r>
              <a:rPr lang="sr-Cyrl-RS" sz="1600" b="1" i="1" dirty="0" smtClean="0">
                <a:latin typeface="Comic Sans MS" panose="030F0702030302020204" pitchFamily="66" charset="0"/>
              </a:rPr>
              <a:t>пратити у току реализације пројектних </a:t>
            </a:r>
            <a:r>
              <a:rPr lang="sr-Cyrl-RS" sz="1600" b="1" i="1" dirty="0">
                <a:latin typeface="Comic Sans MS" panose="030F0702030302020204" pitchFamily="66" charset="0"/>
              </a:rPr>
              <a:t>активности?</a:t>
            </a:r>
            <a:endParaRPr lang="sr-Latn-RS" sz="1600" b="1" i="1" dirty="0">
              <a:latin typeface="Comic Sans MS" panose="030F0702030302020204" pitchFamily="66" charset="0"/>
            </a:endParaRPr>
          </a:p>
          <a:p>
            <a:r>
              <a:rPr lang="sr-Cyrl-RS" sz="1600" b="1" i="1" dirty="0" smtClean="0">
                <a:latin typeface="Comic Sans MS" panose="030F0702030302020204" pitchFamily="66" charset="0"/>
              </a:rPr>
              <a:t>Како </a:t>
            </a:r>
            <a:r>
              <a:rPr lang="sr-Cyrl-RS" sz="1600" b="1" i="1" dirty="0">
                <a:latin typeface="Comic Sans MS" panose="030F0702030302020204" pitchFamily="66" charset="0"/>
              </a:rPr>
              <a:t>пратити </a:t>
            </a:r>
            <a:r>
              <a:rPr lang="sr-Cyrl-RS" sz="1600" b="1" i="1" dirty="0" smtClean="0">
                <a:latin typeface="Comic Sans MS" panose="030F0702030302020204" pitchFamily="66" charset="0"/>
              </a:rPr>
              <a:t> и проценити реализацију </a:t>
            </a:r>
            <a:r>
              <a:rPr lang="sr-Cyrl-RS" sz="1600" b="1" i="1" dirty="0">
                <a:latin typeface="Comic Sans MS" panose="030F0702030302020204" pitchFamily="66" charset="0"/>
              </a:rPr>
              <a:t>пројектних активности?</a:t>
            </a:r>
            <a:endParaRPr lang="sr-Latn-RS" sz="1600" b="1" i="1" dirty="0">
              <a:latin typeface="Comic Sans MS" panose="030F0702030302020204" pitchFamily="66" charset="0"/>
            </a:endParaRPr>
          </a:p>
          <a:p>
            <a:r>
              <a:rPr lang="sr-Cyrl-RS" sz="1600" b="1" i="1" dirty="0" smtClean="0">
                <a:latin typeface="Comic Sans MS" panose="030F0702030302020204" pitchFamily="66" charset="0"/>
              </a:rPr>
              <a:t>Шта </a:t>
            </a:r>
            <a:r>
              <a:rPr lang="sr-Cyrl-RS" sz="1600" b="1" i="1" dirty="0">
                <a:latin typeface="Comic Sans MS" panose="030F0702030302020204" pitchFamily="66" charset="0"/>
              </a:rPr>
              <a:t>вредновати у пројектној настави?</a:t>
            </a:r>
            <a:endParaRPr lang="sr-Latn-RS" sz="1600" b="1" i="1" dirty="0">
              <a:latin typeface="Comic Sans MS" panose="030F0702030302020204" pitchFamily="66" charset="0"/>
            </a:endParaRPr>
          </a:p>
          <a:p>
            <a:endParaRPr lang="sr-Latn-RS" dirty="0">
              <a:latin typeface="Comic Sans MS" panose="030F0702030302020204" pitchFamily="66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860032" y="2204864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27808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552728" cy="4968552"/>
          </a:xfrm>
        </p:spPr>
      </p:pic>
    </p:spTree>
    <p:extLst>
      <p:ext uri="{BB962C8B-B14F-4D97-AF65-F5344CB8AC3E}">
        <p14:creationId xmlns:p14="http://schemas.microsoft.com/office/powerpoint/2010/main" val="6606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800" dirty="0" smtClean="0">
                <a:latin typeface="Comic Sans MS" panose="030F0702030302020204" pitchFamily="66" charset="0"/>
              </a:rPr>
              <a:t>Хвала на пажњи!</a:t>
            </a:r>
          </a:p>
          <a:p>
            <a:pPr marL="0" indent="0" algn="ctr">
              <a:buNone/>
            </a:pPr>
            <a:endParaRPr lang="sr-Cyrl-RS" sz="2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sr-Latn-R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02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/>
              <a:t>Пројектна настава је настава која је усмерена на ученика</a:t>
            </a:r>
            <a:endParaRPr lang="sr-Latn-RS" sz="28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3869158" cy="576262"/>
          </a:xfrm>
        </p:spPr>
        <p:txBody>
          <a:bodyPr/>
          <a:lstStyle/>
          <a:p>
            <a:r>
              <a:rPr lang="sr-Cyrl-RS" sz="2000" dirty="0" smtClean="0"/>
              <a:t>Дете учи да истражује...</a:t>
            </a:r>
            <a:endParaRPr lang="sr-Latn-R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672408" cy="2664296"/>
          </a:xfrm>
        </p:spPr>
      </p:pic>
      <p:sp>
        <p:nvSpPr>
          <p:cNvPr id="21" name="Text Placeholder 20"/>
          <p:cNvSpPr>
            <a:spLocks noGrp="1"/>
          </p:cNvSpPr>
          <p:nvPr>
            <p:ph type="body" sz="quarter" idx="3"/>
          </p:nvPr>
        </p:nvSpPr>
        <p:spPr>
          <a:xfrm>
            <a:off x="4860032" y="1916832"/>
            <a:ext cx="3888432" cy="576262"/>
          </a:xfrm>
        </p:spPr>
        <p:txBody>
          <a:bodyPr/>
          <a:lstStyle/>
          <a:p>
            <a:r>
              <a:rPr lang="sr-Cyrl-RS" sz="2000" dirty="0" smtClean="0"/>
              <a:t>...учи да се  до сазнања долази тимски...</a:t>
            </a:r>
            <a:endParaRPr lang="sr-Latn-RS" sz="2000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302000" cy="3600400"/>
          </a:xfrm>
        </p:spPr>
      </p:pic>
    </p:spTree>
    <p:extLst>
      <p:ext uri="{BB962C8B-B14F-4D97-AF65-F5344CB8AC3E}">
        <p14:creationId xmlns:p14="http://schemas.microsoft.com/office/powerpoint/2010/main" val="32199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3888433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sr-Latn-RS" sz="2000" dirty="0" smtClean="0"/>
          </a:p>
          <a:p>
            <a:pPr marL="0" indent="0">
              <a:lnSpc>
                <a:spcPct val="150000"/>
              </a:lnSpc>
              <a:buNone/>
            </a:pPr>
            <a:endParaRPr lang="sr-Latn-RS" sz="2000" dirty="0"/>
          </a:p>
          <a:p>
            <a:pPr marL="0" indent="0">
              <a:lnSpc>
                <a:spcPct val="150000"/>
              </a:lnSpc>
              <a:buNone/>
            </a:pPr>
            <a:endParaRPr lang="sr-Latn-R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r-Latn-RS" sz="2000" dirty="0" smtClean="0"/>
              <a:t>	</a:t>
            </a:r>
            <a:r>
              <a:rPr lang="sr-Cyrl-RS" sz="2000" dirty="0" smtClean="0"/>
              <a:t>Пројектна </a:t>
            </a:r>
            <a:r>
              <a:rPr lang="sr-Cyrl-RS" sz="2000" dirty="0"/>
              <a:t>настава </a:t>
            </a:r>
            <a:r>
              <a:rPr lang="sr-Cyrl-RS" sz="2000" dirty="0" smtClean="0"/>
              <a:t> се </a:t>
            </a:r>
            <a:r>
              <a:rPr lang="sr-Latn-RS" sz="2000" dirty="0" smtClean="0"/>
              <a:t>	</a:t>
            </a:r>
            <a:r>
              <a:rPr lang="sr-Cyrl-RS" sz="2000" dirty="0" smtClean="0"/>
              <a:t>не </a:t>
            </a:r>
            <a:r>
              <a:rPr lang="sr-Cyrl-RS" sz="2000" dirty="0"/>
              <a:t>организује због </a:t>
            </a:r>
            <a:r>
              <a:rPr lang="sr-Latn-RS" sz="2000" dirty="0" smtClean="0"/>
              <a:t>	</a:t>
            </a:r>
            <a:r>
              <a:rPr lang="sr-Cyrl-RS" sz="2000" dirty="0" smtClean="0"/>
              <a:t>усвајања </a:t>
            </a:r>
            <a:r>
              <a:rPr lang="sr-Cyrl-RS" sz="2000" dirty="0"/>
              <a:t>информација, </a:t>
            </a:r>
            <a:r>
              <a:rPr lang="sr-Latn-RS" sz="2000" dirty="0" smtClean="0"/>
              <a:t>	</a:t>
            </a:r>
            <a:r>
              <a:rPr lang="sr-Cyrl-RS" sz="2000" dirty="0" smtClean="0"/>
              <a:t>него </a:t>
            </a:r>
            <a:r>
              <a:rPr lang="sr-Cyrl-RS" sz="2000" dirty="0"/>
              <a:t>због развоја </a:t>
            </a:r>
            <a:r>
              <a:rPr lang="sr-Latn-RS" sz="2000" dirty="0" smtClean="0"/>
              <a:t>	</a:t>
            </a:r>
            <a:r>
              <a:rPr lang="sr-Cyrl-RS" sz="2000" dirty="0" smtClean="0"/>
              <a:t>ученичких способности!</a:t>
            </a:r>
            <a:endParaRPr lang="sr-Latn-R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3960440" cy="2808311"/>
          </a:xfrm>
        </p:spPr>
      </p:pic>
      <p:pic>
        <p:nvPicPr>
          <p:cNvPr id="8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93096"/>
            <a:ext cx="3168352" cy="2222020"/>
          </a:xfrm>
          <a:prstGeom prst="rect">
            <a:avLst/>
          </a:prstGeom>
        </p:spPr>
      </p:pic>
      <p:pic>
        <p:nvPicPr>
          <p:cNvPr id="9" name="Content Placeholder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5283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08912" cy="809060"/>
          </a:xfrm>
        </p:spPr>
        <p:txBody>
          <a:bodyPr/>
          <a:lstStyle/>
          <a:p>
            <a:pPr algn="ctr"/>
            <a:r>
              <a:rPr lang="sr-Cyrl-RS" sz="2400" dirty="0" smtClean="0"/>
              <a:t>ПОСТИГНУЋЕ УЧЕНИКА СТЕЧЕНО </a:t>
            </a:r>
            <a:br>
              <a:rPr lang="sr-Cyrl-RS" sz="2400" dirty="0" smtClean="0"/>
            </a:br>
            <a:r>
              <a:rPr lang="sr-Cyrl-RS" sz="2400" dirty="0" smtClean="0"/>
              <a:t>МИНИ ПРОЈЕКТИМА</a:t>
            </a:r>
            <a:endParaRPr lang="sr-Latn-R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RS" sz="2000" dirty="0" smtClean="0"/>
          </a:p>
          <a:p>
            <a:pPr marL="0" indent="0" algn="just">
              <a:buNone/>
            </a:pPr>
            <a:r>
              <a:rPr lang="sr-Cyrl-RS" sz="2000" dirty="0" smtClean="0"/>
              <a:t>У настави која је организована помоћу мини пројеката учитељ мора да примењује другачији начин праћења,оцењивања и вредновања простигнућа ученика. Шта обухвата постигнуће ученика стечено путем мини-пројеката:</a:t>
            </a:r>
          </a:p>
          <a:p>
            <a:pPr lvl="0">
              <a:buFontTx/>
              <a:buChar char="-"/>
            </a:pPr>
            <a:r>
              <a:rPr lang="sr-Cyrl-RS" dirty="0" smtClean="0"/>
              <a:t>Колико је ученик стекао </a:t>
            </a:r>
            <a:r>
              <a:rPr lang="sr-Cyrl-RS" dirty="0" smtClean="0">
                <a:solidFill>
                  <a:srgbClr val="FF0000"/>
                </a:solidFill>
              </a:rPr>
              <a:t>способност да учи </a:t>
            </a:r>
            <a:r>
              <a:rPr lang="sr-Cyrl-RS" dirty="0" smtClean="0"/>
              <a:t>путем пројектног учења?</a:t>
            </a:r>
          </a:p>
          <a:p>
            <a:pPr lvl="0">
              <a:buFontTx/>
              <a:buChar char="-"/>
            </a:pPr>
            <a:r>
              <a:rPr lang="sr-Cyrl-RS" dirty="0" smtClean="0"/>
              <a:t>Колико је научио </a:t>
            </a:r>
            <a:r>
              <a:rPr lang="sr-Cyrl-RS" dirty="0" smtClean="0">
                <a:solidFill>
                  <a:srgbClr val="FF0000"/>
                </a:solidFill>
              </a:rPr>
              <a:t>да истражује</a:t>
            </a:r>
            <a:r>
              <a:rPr lang="sr-Cyrl-RS" dirty="0" smtClean="0"/>
              <a:t>?</a:t>
            </a:r>
          </a:p>
          <a:p>
            <a:pPr lvl="0">
              <a:buFontTx/>
              <a:buChar char="-"/>
            </a:pPr>
            <a:r>
              <a:rPr lang="sr-Cyrl-RS" dirty="0" smtClean="0"/>
              <a:t>Колико је научио да </a:t>
            </a:r>
            <a:r>
              <a:rPr lang="sr-Cyrl-RS" dirty="0" smtClean="0">
                <a:solidFill>
                  <a:srgbClr val="FF0000"/>
                </a:solidFill>
              </a:rPr>
              <a:t>тражи и прави избор информација</a:t>
            </a:r>
            <a:r>
              <a:rPr lang="sr-Cyrl-RS" dirty="0" smtClean="0"/>
              <a:t>?</a:t>
            </a:r>
          </a:p>
          <a:p>
            <a:pPr lvl="0">
              <a:buFontTx/>
              <a:buChar char="-"/>
            </a:pPr>
            <a:r>
              <a:rPr lang="sr-Cyrl-RS" dirty="0" smtClean="0"/>
              <a:t>Какве је </a:t>
            </a:r>
            <a:r>
              <a:rPr lang="sr-Cyrl-RS" dirty="0" smtClean="0">
                <a:solidFill>
                  <a:srgbClr val="FF0000"/>
                </a:solidFill>
              </a:rPr>
              <a:t>социјалне вештине </a:t>
            </a:r>
            <a:r>
              <a:rPr lang="sr-Cyrl-RS" dirty="0" smtClean="0"/>
              <a:t>развио?</a:t>
            </a:r>
          </a:p>
          <a:p>
            <a:pPr lvl="0">
              <a:buFontTx/>
              <a:buChar char="-"/>
            </a:pPr>
            <a:r>
              <a:rPr lang="sr-Cyrl-RS" dirty="0" smtClean="0"/>
              <a:t>Какве је </a:t>
            </a:r>
            <a:r>
              <a:rPr lang="sr-Cyrl-RS" dirty="0" smtClean="0">
                <a:solidFill>
                  <a:srgbClr val="FF0000"/>
                </a:solidFill>
              </a:rPr>
              <a:t>практичне вештине </a:t>
            </a:r>
            <a:r>
              <a:rPr lang="sr-Cyrl-RS" dirty="0" smtClean="0"/>
              <a:t>стекао?</a:t>
            </a:r>
          </a:p>
          <a:p>
            <a:pPr lvl="0">
              <a:buFontTx/>
              <a:buChar char="-"/>
            </a:pPr>
            <a:r>
              <a:rPr lang="sr-Cyrl-RS" dirty="0" smtClean="0"/>
              <a:t>Да ли је </a:t>
            </a:r>
            <a:r>
              <a:rPr lang="sr-Cyrl-RS" dirty="0" smtClean="0">
                <a:solidFill>
                  <a:srgbClr val="FF0000"/>
                </a:solidFill>
              </a:rPr>
              <a:t>развио позитивну слику о себи</a:t>
            </a:r>
            <a:r>
              <a:rPr lang="sr-Cyrl-RS" dirty="0" smtClean="0"/>
              <a:t>?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926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75725"/>
            <a:ext cx="7522995" cy="1241107"/>
          </a:xfrm>
        </p:spPr>
        <p:txBody>
          <a:bodyPr/>
          <a:lstStyle/>
          <a:p>
            <a:pPr algn="ctr"/>
            <a:r>
              <a:rPr lang="sr-Cyrl-RS" sz="2400" dirty="0" smtClean="0"/>
              <a:t>ПИТАЊА ЗА НАСТАВНИКА ПРЕ ПРИМЕНЕ </a:t>
            </a:r>
            <a:br>
              <a:rPr lang="sr-Cyrl-RS" sz="2400" dirty="0" smtClean="0"/>
            </a:br>
            <a:r>
              <a:rPr lang="sr-Cyrl-RS" sz="2400" dirty="0" smtClean="0"/>
              <a:t>ПРОЈЕКТНОГ УЧЕЊА</a:t>
            </a:r>
            <a:r>
              <a:rPr lang="sr-Cyrl-RS" sz="2400" dirty="0"/>
              <a:t/>
            </a:r>
            <a:br>
              <a:rPr lang="sr-Cyrl-RS" sz="2400" dirty="0"/>
            </a:br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680519"/>
          </a:xfrm>
        </p:spPr>
        <p:txBody>
          <a:bodyPr>
            <a:normAutofit fontScale="92500" lnSpcReduction="20000"/>
          </a:bodyPr>
          <a:lstStyle/>
          <a:p>
            <a:pPr lvl="0"/>
            <a:endParaRPr lang="sr-Cyrl-RS" sz="2400" dirty="0" smtClean="0"/>
          </a:p>
          <a:p>
            <a:pPr lvl="0"/>
            <a:r>
              <a:rPr lang="sr-Cyrl-RS" sz="2400" dirty="0" smtClean="0"/>
              <a:t>Које </a:t>
            </a:r>
            <a:r>
              <a:rPr lang="sr-Cyrl-RS" sz="2400" dirty="0"/>
              <a:t>погрешне претпоставке ученици имају о неком проблему?</a:t>
            </a:r>
          </a:p>
          <a:p>
            <a:r>
              <a:rPr lang="sr-Cyrl-RS" sz="2400" dirty="0" smtClean="0"/>
              <a:t>Који су медији најпримеренији за изражавање размишљања ученика и њихових почетних хипотеза?</a:t>
            </a:r>
          </a:p>
          <a:p>
            <a:pPr lvl="0"/>
            <a:r>
              <a:rPr lang="sr-Cyrl-RS" sz="2400" dirty="0" smtClean="0"/>
              <a:t>Које су технике посматрања за ученика најпримереније?</a:t>
            </a:r>
          </a:p>
          <a:p>
            <a:pPr lvl="0"/>
            <a:r>
              <a:rPr lang="sr-Cyrl-RS" sz="2400" dirty="0" smtClean="0"/>
              <a:t>Како ученици користе метафоре да би комуницирали своје идеје?</a:t>
            </a:r>
          </a:p>
          <a:p>
            <a:pPr lvl="0"/>
            <a:r>
              <a:rPr lang="sr-Cyrl-RS" sz="2400" dirty="0" smtClean="0"/>
              <a:t>Шта може наставник учинити да би на основу њихових иницијалних идеја подстакао даље учење ученика?</a:t>
            </a:r>
          </a:p>
          <a:p>
            <a:pPr marL="0" lv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332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6" name="Rounded Rectangle 5"/>
          <p:cNvSpPr/>
          <p:nvPr/>
        </p:nvSpPr>
        <p:spPr>
          <a:xfrm>
            <a:off x="827584" y="908720"/>
            <a:ext cx="7200800" cy="48245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sr-Latn-RS" sz="2000" b="1" dirty="0" smtClean="0">
                <a:solidFill>
                  <a:schemeClr val="tx1"/>
                </a:solidFill>
                <a:latin typeface="+mj-lt"/>
              </a:rPr>
              <a:t>1. </a:t>
            </a:r>
            <a:r>
              <a:rPr lang="sr-Cyrl-RS" sz="2000" b="1" dirty="0" smtClean="0">
                <a:solidFill>
                  <a:schemeClr val="tx1"/>
                </a:solidFill>
                <a:latin typeface="+mj-lt"/>
              </a:rPr>
              <a:t>Проналажење </a:t>
            </a:r>
            <a:r>
              <a:rPr lang="sr-Cyrl-RS" sz="2000" b="1" dirty="0">
                <a:solidFill>
                  <a:schemeClr val="tx1"/>
                </a:solidFill>
                <a:latin typeface="+mj-lt"/>
              </a:rPr>
              <a:t>теме/уводна прича</a:t>
            </a:r>
            <a:endParaRPr lang="sr-Latn-R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tx1"/>
                </a:solidFill>
                <a:latin typeface="+mj-lt"/>
              </a:rPr>
              <a:t>кључна </a:t>
            </a:r>
            <a:r>
              <a:rPr lang="sr-Cyrl-RS" sz="2000" dirty="0">
                <a:solidFill>
                  <a:schemeClr val="tx1"/>
                </a:solidFill>
                <a:latin typeface="+mj-lt"/>
              </a:rPr>
              <a:t>питања</a:t>
            </a:r>
            <a:endParaRPr lang="sr-Latn-R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tx1"/>
                </a:solidFill>
                <a:latin typeface="+mj-lt"/>
              </a:rPr>
              <a:t>искуство </a:t>
            </a:r>
            <a:r>
              <a:rPr lang="sr-Cyrl-RS" sz="2000" dirty="0">
                <a:solidFill>
                  <a:schemeClr val="tx1"/>
                </a:solidFill>
                <a:latin typeface="+mj-lt"/>
              </a:rPr>
              <a:t>ученика, прича, ТВ вест...</a:t>
            </a:r>
            <a:endParaRPr lang="sr-Latn-R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tx1"/>
                </a:solidFill>
                <a:latin typeface="+mj-lt"/>
              </a:rPr>
              <a:t>записивање </a:t>
            </a:r>
            <a:r>
              <a:rPr lang="sr-Cyrl-RS" sz="2000" dirty="0">
                <a:solidFill>
                  <a:schemeClr val="tx1"/>
                </a:solidFill>
                <a:latin typeface="+mj-lt"/>
              </a:rPr>
              <a:t>идеја на папир</a:t>
            </a:r>
            <a:endParaRPr lang="sr-Latn-R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tx1"/>
                </a:solidFill>
                <a:latin typeface="+mj-lt"/>
              </a:rPr>
              <a:t>критичко </a:t>
            </a:r>
            <a:r>
              <a:rPr lang="sr-Cyrl-RS" sz="2000" dirty="0">
                <a:solidFill>
                  <a:schemeClr val="tx1"/>
                </a:solidFill>
                <a:latin typeface="+mj-lt"/>
              </a:rPr>
              <a:t>преиспитивање сваког предлога</a:t>
            </a:r>
            <a:endParaRPr lang="sr-Latn-R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Cyrl-RS" sz="2000" dirty="0" smtClean="0">
                <a:solidFill>
                  <a:schemeClr val="tx1"/>
                </a:solidFill>
                <a:latin typeface="+mj-lt"/>
              </a:rPr>
              <a:t>рангирање </a:t>
            </a:r>
            <a:r>
              <a:rPr lang="sr-Cyrl-RS" sz="2000" dirty="0">
                <a:solidFill>
                  <a:schemeClr val="tx1"/>
                </a:solidFill>
                <a:latin typeface="+mj-lt"/>
              </a:rPr>
              <a:t>тема по занимљивости</a:t>
            </a:r>
            <a:endParaRPr lang="sr-Latn-R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37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692696"/>
            <a:ext cx="7200800" cy="56166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sr-Cyrl-RS" sz="20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sr-Cyrl-RS" sz="20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sr-Latn-RS" sz="7200" b="1" dirty="0" smtClean="0">
                <a:solidFill>
                  <a:schemeClr val="tx1"/>
                </a:solidFill>
              </a:rPr>
              <a:t>2. </a:t>
            </a:r>
            <a:r>
              <a:rPr lang="sr-Cyrl-RS" sz="7200" b="1" dirty="0" smtClean="0">
                <a:solidFill>
                  <a:schemeClr val="tx1"/>
                </a:solidFill>
              </a:rPr>
              <a:t>Формулисање циља</a:t>
            </a:r>
            <a:endParaRPr lang="sr-Latn-RS" sz="7200" dirty="0">
              <a:solidFill>
                <a:schemeClr val="tx1"/>
              </a:solidFill>
            </a:endParaRPr>
          </a:p>
          <a:p>
            <a:pPr lvl="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sr-Latn-RS" sz="5500" dirty="0" smtClean="0">
              <a:solidFill>
                <a:schemeClr val="tx1"/>
              </a:solidFill>
            </a:endParaRPr>
          </a:p>
          <a:p>
            <a:pPr lv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r-Cyrl-RS" sz="7200" dirty="0" smtClean="0">
                <a:solidFill>
                  <a:schemeClr val="tx1"/>
                </a:solidFill>
              </a:rPr>
              <a:t>Шта </a:t>
            </a:r>
            <a:r>
              <a:rPr lang="sr-Cyrl-RS" sz="7200" dirty="0">
                <a:solidFill>
                  <a:schemeClr val="tx1"/>
                </a:solidFill>
              </a:rPr>
              <a:t>желимо постићи?</a:t>
            </a:r>
            <a:endParaRPr lang="sr-Latn-RS" sz="7200" dirty="0">
              <a:solidFill>
                <a:schemeClr val="tx1"/>
              </a:solidFill>
            </a:endParaRPr>
          </a:p>
          <a:p>
            <a:pPr lv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r-Cyrl-RS" sz="7200" dirty="0">
                <a:solidFill>
                  <a:schemeClr val="tx1"/>
                </a:solidFill>
              </a:rPr>
              <a:t>На који начин ћемо остварити циљ?</a:t>
            </a:r>
            <a:endParaRPr lang="sr-Latn-RS" sz="7200" dirty="0">
              <a:solidFill>
                <a:schemeClr val="tx1"/>
              </a:solidFill>
            </a:endParaRPr>
          </a:p>
          <a:p>
            <a:pPr lv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r-Cyrl-RS" sz="7200" dirty="0">
                <a:solidFill>
                  <a:schemeClr val="tx1"/>
                </a:solidFill>
              </a:rPr>
              <a:t>Како ћемо представити резултате?</a:t>
            </a:r>
            <a:endParaRPr lang="sr-Latn-RS" sz="7200" dirty="0">
              <a:solidFill>
                <a:schemeClr val="tx1"/>
              </a:solidFill>
            </a:endParaRPr>
          </a:p>
          <a:p>
            <a:pPr lv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r-Cyrl-RS" sz="7200" dirty="0">
                <a:solidFill>
                  <a:schemeClr val="tx1"/>
                </a:solidFill>
              </a:rPr>
              <a:t>Да ли је корисно у пројекат укључити и друге предмете? Које? Зашто?</a:t>
            </a:r>
            <a:endParaRPr lang="sr-Latn-RS" sz="7200" dirty="0">
              <a:solidFill>
                <a:schemeClr val="tx1"/>
              </a:solidFill>
            </a:endParaRPr>
          </a:p>
          <a:p>
            <a:pPr lv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r-Cyrl-RS" sz="7200" dirty="0">
                <a:solidFill>
                  <a:schemeClr val="tx1"/>
                </a:solidFill>
              </a:rPr>
              <a:t>Ко нам може помоћи у остварењу циљева?</a:t>
            </a:r>
            <a:endParaRPr lang="sr-Latn-RS" sz="7200" dirty="0">
              <a:solidFill>
                <a:schemeClr val="tx1"/>
              </a:solidFill>
            </a:endParaRPr>
          </a:p>
          <a:p>
            <a:pPr lv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sr-Cyrl-RS" sz="7200" dirty="0">
                <a:solidFill>
                  <a:schemeClr val="tx1"/>
                </a:solidFill>
              </a:rPr>
              <a:t>Шта нам може помоћи у даљем раду (библиотека, музеј, шума, ...) ?</a:t>
            </a:r>
            <a:endParaRPr lang="sr-Latn-RS" sz="72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sr-Latn-R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2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27584" y="764704"/>
            <a:ext cx="7272808" cy="554461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sr-Latn-RS" sz="2000" b="1" dirty="0" smtClean="0">
                <a:solidFill>
                  <a:schemeClr val="tx1"/>
                </a:solidFill>
              </a:rPr>
              <a:t>3. </a:t>
            </a:r>
            <a:r>
              <a:rPr lang="sr-Cyrl-RS" sz="2000" b="1" dirty="0" smtClean="0">
                <a:solidFill>
                  <a:schemeClr val="tx1"/>
                </a:solidFill>
              </a:rPr>
              <a:t>Планирање </a:t>
            </a:r>
            <a:r>
              <a:rPr lang="sr-Cyrl-RS" sz="2000" b="1" dirty="0">
                <a:solidFill>
                  <a:schemeClr val="tx1"/>
                </a:solidFill>
              </a:rPr>
              <a:t>–оквирно, па </a:t>
            </a:r>
            <a:r>
              <a:rPr lang="sr-Cyrl-RS" sz="2000" b="1" dirty="0" smtClean="0">
                <a:solidFill>
                  <a:schemeClr val="tx1"/>
                </a:solidFill>
              </a:rPr>
              <a:t>детаљно</a:t>
            </a:r>
            <a:endParaRPr lang="sr-Latn-RS" sz="20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sr-Latn-R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Подела задатака</a:t>
            </a:r>
            <a:endParaRPr lang="sr-Latn-R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Начин решавања задатака</a:t>
            </a:r>
            <a:endParaRPr lang="sr-Latn-R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Начин презентације</a:t>
            </a:r>
            <a:endParaRPr lang="sr-Latn-R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Формирати групе са поделом задатака</a:t>
            </a:r>
            <a:endParaRPr lang="sr-Latn-R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Планирање ресурса</a:t>
            </a:r>
            <a:endParaRPr lang="sr-Latn-RS" sz="20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</a:rPr>
              <a:t>Све што је важно треба забележити и ставити у концепт мапу пројекта</a:t>
            </a:r>
            <a:endParaRPr lang="sr-Latn-R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250</TotalTime>
  <Words>501</Words>
  <Application>Microsoft Office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Spring</vt:lpstr>
      <vt:lpstr> Univerzitet u Novom Sadu  Pedagoški fakultet u Somboru Upravljanje i rukovođenje  mini projektima Savremena metodika nastave prirodnih nauka 1  (master studije) Prof. dr Nataša Branković</vt:lpstr>
      <vt:lpstr>УПРАВЉАЊЕ И РУКОВОЂЕЊЕ  МИНИ ПРОЈЕКТИМА </vt:lpstr>
      <vt:lpstr>Пројектна настава је настава која је усмерена на ученика</vt:lpstr>
      <vt:lpstr>PowerPoint Presentation</vt:lpstr>
      <vt:lpstr>ПОСТИГНУЋЕ УЧЕНИКА СТЕЧЕНО  МИНИ ПРОЈЕКТИМА</vt:lpstr>
      <vt:lpstr>ПИТАЊА ЗА НАСТАВНИКА ПРЕ ПРИМЕНЕ  ПРОЈЕКТНОГ УЧЕЊА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ПИТАЊА ЗА РЕФЛЕКСИЈУ</vt:lpstr>
      <vt:lpstr>Чек листа  за процену активности  и успеха групе </vt:lpstr>
      <vt:lpstr>Чек листа за процену                  индивидуалних  активности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Natasa</dc:creator>
  <cp:lastModifiedBy>Natasa</cp:lastModifiedBy>
  <cp:revision>24</cp:revision>
  <dcterms:created xsi:type="dcterms:W3CDTF">2013-10-27T16:35:01Z</dcterms:created>
  <dcterms:modified xsi:type="dcterms:W3CDTF">2015-04-05T07:04:21Z</dcterms:modified>
</cp:coreProperties>
</file>