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3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7876-43A8-4B04-9D79-CB6CE02ED66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A6BA-77DE-40D0-859C-862DCC8B3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4648199"/>
          </a:xfrm>
        </p:spPr>
        <p:txBody>
          <a:bodyPr>
            <a:normAutofit fontScale="90000"/>
          </a:bodyPr>
          <a:lstStyle/>
          <a:p>
            <a:pPr fontAlgn="t"/>
            <a: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3100" b="1" dirty="0" smtClean="0">
                <a:solidFill>
                  <a:schemeClr val="accent5">
                    <a:lumMod val="75000"/>
                  </a:schemeClr>
                </a:solidFill>
              </a:rPr>
              <a:t>Илијана </a:t>
            </a:r>
            <a:r>
              <a:rPr lang="x-none" sz="3100" b="1" dirty="0">
                <a:solidFill>
                  <a:schemeClr val="accent5">
                    <a:lumMod val="75000"/>
                  </a:schemeClr>
                </a:solidFill>
              </a:rPr>
              <a:t>Чутура</a:t>
            </a:r>
            <a:br>
              <a:rPr lang="x-none" sz="31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x-none" sz="3100" b="1" dirty="0">
                <a:solidFill>
                  <a:schemeClr val="accent5">
                    <a:lumMod val="75000"/>
                  </a:schemeClr>
                </a:solidFill>
              </a:rPr>
              <a:t>Маја </a:t>
            </a:r>
            <a:r>
              <a:rPr lang="x-none" sz="3100" b="1" dirty="0" smtClean="0">
                <a:solidFill>
                  <a:schemeClr val="accent5">
                    <a:lumMod val="75000"/>
                  </a:schemeClr>
                </a:solidFill>
              </a:rPr>
              <a:t>Димитријевић</a:t>
            </a:r>
            <a:r>
              <a:rPr lang="x-none" sz="1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x-none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 title: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Harmonization and Modernization of the Curriculum for Primary Teacher Education (HAMOC)</a:t>
            </a:r>
            <a:b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 number:</a:t>
            </a:r>
            <a:b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516762-TEMPUS-1-2011-1-RS-TEMPUS-JPCR</a:t>
            </a:r>
            <a: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x-non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800" dirty="0"/>
              <a:t/>
            </a:r>
            <a:br>
              <a:rPr lang="en-US" sz="1800" dirty="0"/>
            </a:br>
            <a:r>
              <a:rPr lang="x-none" sz="1800" b="1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x-none" sz="1600" smtClean="0"/>
              <a:t>        </a:t>
            </a:r>
            <a:r>
              <a:rPr lang="x-none" sz="1600" b="1" smtClean="0"/>
              <a:t> </a:t>
            </a:r>
            <a:r>
              <a:rPr lang="en-US" sz="1600" b="1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x-non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905000"/>
          </a:xfrm>
        </p:spPr>
        <p:txBody>
          <a:bodyPr>
            <a:normAutofit fontScale="25000" lnSpcReduction="20000"/>
          </a:bodyPr>
          <a:lstStyle/>
          <a:p>
            <a:endParaRPr lang="sr-Cyrl-C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sr-Cyrl-CS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Стилске фигуре</a:t>
            </a:r>
          </a:p>
          <a:p>
            <a:endParaRPr lang="sr-Cyrl-CS" sz="8000" dirty="0"/>
          </a:p>
          <a:p>
            <a:r>
              <a:rPr lang="sr-Cyrl-CS" sz="9800" b="1" dirty="0" smtClean="0"/>
              <a:t>С Т И Л И С Т И К А </a:t>
            </a:r>
            <a:r>
              <a:rPr lang="sr-Cyrl-CS" sz="8000" smtClean="0"/>
              <a:t>– </a:t>
            </a:r>
            <a:r>
              <a:rPr lang="sr-Cyrl-CS" sz="8000" smtClean="0">
                <a:solidFill>
                  <a:srgbClr val="FF0000"/>
                </a:solidFill>
              </a:rPr>
              <a:t>мастер академске студије</a:t>
            </a:r>
            <a:endParaRPr lang="en-US" sz="8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1" descr="eu_flag_te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1485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pisar bor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33800"/>
            <a:ext cx="1106424" cy="1081000"/>
          </a:xfrm>
          <a:prstGeom prst="rect">
            <a:avLst/>
          </a:prstGeom>
        </p:spPr>
      </p:pic>
      <p:pic>
        <p:nvPicPr>
          <p:cNvPr id="7" name="Picture 6" descr="logoUK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733800"/>
            <a:ext cx="829057" cy="10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x-none" dirty="0"/>
              <a:t/>
            </a:r>
            <a:br>
              <a:rPr lang="x-none" dirty="0"/>
            </a:b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Истовремено </a:t>
            </a:r>
            <a:r>
              <a:rPr lang="x-non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вишеструко </a:t>
            </a:r>
            <a:r>
              <a:rPr lang="x-non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комбиновање: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анфора</a:t>
            </a:r>
            <a:r>
              <a:rPr lang="x-none" sz="3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x-none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епифора</a:t>
            </a:r>
            <a:r>
              <a:rPr lang="x-none" sz="3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анадиплоза и </a:t>
            </a:r>
            <a:r>
              <a:rPr lang="x-none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анаепифора</a:t>
            </a:r>
            <a:br>
              <a:rPr lang="x-none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унутар једног текста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колевци од песка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страшним светом воде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алгама и спирали маховине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узглављу белутка што сам га хитнуо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сном белим од </a:t>
            </a:r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камења и звука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жуте песме сунца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Потонуло зрно тишине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Ноћ је </a:t>
            </a: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Спавај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успаванку </a:t>
            </a:r>
            <a:r>
              <a:rPr lang="x-non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успавај</a:t>
            </a:r>
          </a:p>
          <a:p>
            <a:pPr marL="0" indent="0">
              <a:buNone/>
            </a:pPr>
            <a:r>
              <a:rPr lang="x-none" sz="2400" dirty="0" smtClean="0"/>
              <a:t>                                         </a:t>
            </a:r>
            <a:r>
              <a:rPr lang="x-none" sz="2400" dirty="0" smtClean="0">
                <a:solidFill>
                  <a:schemeClr val="bg1"/>
                </a:solidFill>
              </a:rPr>
              <a:t>Стеван Раичковић, Успаванка за шкољку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Парономазија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x-none" dirty="0" smtClean="0"/>
              <a:t>Фигура </a:t>
            </a:r>
            <a:r>
              <a:rPr lang="x-none" dirty="0"/>
              <a:t>„која привлачи уши слушалаца и подстиче њихову пажњу сличношћу гласова, сличношћу и супротношћу значења ријечи“ (Квинтилијан 1985: 325</a:t>
            </a:r>
            <a:r>
              <a:rPr lang="x-none" dirty="0" smtClean="0"/>
              <a:t>).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x-none" dirty="0" smtClean="0"/>
              <a:t>„Термин </a:t>
            </a:r>
            <a:r>
              <a:rPr lang="x-none" dirty="0"/>
              <a:t>античке реторике за стилску фигуру којом се доводе у везу речи по </a:t>
            </a:r>
            <a:r>
              <a:rPr lang="x-none" dirty="0" smtClean="0"/>
              <a:t>звучној </a:t>
            </a:r>
            <a:r>
              <a:rPr lang="x-none" dirty="0"/>
              <a:t>сродности“ (РКТ, </a:t>
            </a:r>
            <a:r>
              <a:rPr lang="en-US" dirty="0"/>
              <a:t>s</a:t>
            </a:r>
            <a:r>
              <a:rPr lang="x-none" dirty="0"/>
              <a:t>.</a:t>
            </a:r>
            <a:r>
              <a:rPr lang="en-US" dirty="0"/>
              <a:t>v</a:t>
            </a:r>
            <a:r>
              <a:rPr lang="x-none" dirty="0"/>
              <a:t>. </a:t>
            </a:r>
            <a:r>
              <a:rPr lang="x-none" i="1" dirty="0"/>
              <a:t>парономазија</a:t>
            </a:r>
            <a:r>
              <a:rPr lang="x-none" dirty="0" smtClean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x-none" dirty="0" smtClean="0"/>
              <a:t>Стилска фигура </a:t>
            </a:r>
            <a:r>
              <a:rPr lang="x-none" dirty="0"/>
              <a:t>„помоћу које се речи различитог значења повезују по звучној сродности“ (РКТ Поповић, </a:t>
            </a:r>
            <a:r>
              <a:rPr lang="en-US" dirty="0"/>
              <a:t>s</a:t>
            </a:r>
            <a:r>
              <a:rPr lang="x-none" dirty="0"/>
              <a:t>.</a:t>
            </a:r>
            <a:r>
              <a:rPr lang="en-US" dirty="0"/>
              <a:t>v</a:t>
            </a:r>
            <a:r>
              <a:rPr lang="x-none" dirty="0"/>
              <a:t>. </a:t>
            </a:r>
            <a:r>
              <a:rPr lang="x-none" i="1" dirty="0"/>
              <a:t>парономазија</a:t>
            </a:r>
            <a:r>
              <a:rPr lang="x-none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БЛИСКОЗВУЧНОСТ </a:t>
            </a:r>
            <a:b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 ОСНОВНА ОДЛИКА ПАРОНОМАЗИЈЕ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x-none" dirty="0" smtClean="0"/>
          </a:p>
          <a:p>
            <a:pPr marL="0" indent="0">
              <a:buNone/>
            </a:pPr>
            <a:endParaRPr lang="x-none" dirty="0"/>
          </a:p>
          <a:p>
            <a:pPr marL="0" indent="0" algn="ctr">
              <a:buNone/>
            </a:pPr>
            <a:r>
              <a:rPr lang="x-none" dirty="0" smtClean="0"/>
              <a:t>„</a:t>
            </a:r>
            <a:r>
              <a:rPr lang="x-none" sz="3600" dirty="0" smtClean="0"/>
              <a:t>Довођење </a:t>
            </a:r>
            <a:r>
              <a:rPr lang="x-none" sz="3600" dirty="0"/>
              <a:t>у везу речи које слично звуче, али имају независна значења“ </a:t>
            </a:r>
            <a:endParaRPr lang="x-none" sz="3600" dirty="0" smtClean="0"/>
          </a:p>
          <a:p>
            <a:pPr marL="0" indent="0" algn="ctr">
              <a:buNone/>
            </a:pPr>
            <a:r>
              <a:rPr lang="x-none" sz="3600" dirty="0" smtClean="0"/>
              <a:t>(</a:t>
            </a:r>
            <a:r>
              <a:rPr lang="x-none" sz="3600" i="1" dirty="0"/>
              <a:t>Ко лети хладује, зими гладује</a:t>
            </a:r>
            <a:r>
              <a:rPr lang="x-none" sz="3600" dirty="0"/>
              <a:t>) </a:t>
            </a:r>
            <a:endParaRPr lang="x-none" sz="3600" dirty="0" smtClean="0"/>
          </a:p>
          <a:p>
            <a:pPr marL="0" indent="0" algn="ctr">
              <a:buNone/>
            </a:pPr>
            <a:r>
              <a:rPr lang="x-none" sz="3600" dirty="0" smtClean="0"/>
              <a:t>(</a:t>
            </a:r>
            <a:r>
              <a:rPr lang="x-none" sz="3600" dirty="0"/>
              <a:t>Дикро –Тодоров 1987 </a:t>
            </a:r>
            <a:r>
              <a:rPr lang="en-US" sz="3600" dirty="0"/>
              <a:t>II</a:t>
            </a:r>
            <a:r>
              <a:rPr lang="x-none" sz="3600" dirty="0"/>
              <a:t>: 192).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0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П</a:t>
            </a:r>
            <a:r>
              <a:rPr lang="x-none" dirty="0" smtClean="0"/>
              <a:t>ример из Шекспировог </a:t>
            </a:r>
            <a:r>
              <a:rPr lang="x-none" i="1" dirty="0" smtClean="0"/>
              <a:t>Хамлета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28675"/>
            <a:ext cx="2133600" cy="1733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2225"/>
            <a:ext cx="8229600" cy="4173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„</a:t>
            </a:r>
            <a:r>
              <a:rPr lang="en-US" dirty="0" err="1"/>
              <a:t>Рaronomasia</a:t>
            </a:r>
            <a:r>
              <a:rPr lang="en-US" dirty="0"/>
              <a:t> is a general rhetorical term for word-play, </a:t>
            </a:r>
            <a:r>
              <a:rPr lang="en-US" dirty="0" err="1"/>
              <a:t>expecially</a:t>
            </a:r>
            <a:r>
              <a:rPr lang="en-US" dirty="0"/>
              <a:t> puns, involving words that sound similar: e.g. as in jokes or graffiti: </a:t>
            </a:r>
            <a:r>
              <a:rPr lang="en-US" i="1" dirty="0"/>
              <a:t>Nuclear food here – fission chips</a:t>
            </a:r>
            <a:r>
              <a:rPr lang="en-US" dirty="0"/>
              <a:t>“.</a:t>
            </a:r>
          </a:p>
          <a:p>
            <a:pPr marL="0" indent="0">
              <a:buNone/>
            </a:pPr>
            <a:r>
              <a:rPr lang="en-US" dirty="0" smtClean="0"/>
              <a:t>„</a:t>
            </a:r>
            <a:r>
              <a:rPr lang="en-US" dirty="0"/>
              <a:t>So also Hamlet's complex word-play in his cynical aside to Claudius, who addresses him as </a:t>
            </a:r>
            <a:r>
              <a:rPr lang="en-US" i="1" dirty="0"/>
              <a:t>cousin </a:t>
            </a:r>
            <a:r>
              <a:rPr lang="en-US" dirty="0"/>
              <a:t>and </a:t>
            </a:r>
            <a:r>
              <a:rPr lang="en-US" i="1" dirty="0"/>
              <a:t>son: A little more than </a:t>
            </a:r>
            <a:r>
              <a:rPr lang="en-US" dirty="0"/>
              <a:t>kin </a:t>
            </a:r>
            <a:r>
              <a:rPr lang="en-US" i="1" dirty="0"/>
              <a:t>and less than </a:t>
            </a:r>
            <a:r>
              <a:rPr lang="en-US" dirty="0"/>
              <a:t>kind!“ (</a:t>
            </a:r>
            <a:r>
              <a:rPr lang="en-US" dirty="0" err="1"/>
              <a:t>Велс</a:t>
            </a:r>
            <a:r>
              <a:rPr lang="en-US" dirty="0"/>
              <a:t>, </a:t>
            </a:r>
            <a:r>
              <a:rPr lang="en-US" dirty="0" err="1"/>
              <a:t>s.v</a:t>
            </a:r>
            <a:r>
              <a:rPr lang="en-US" dirty="0"/>
              <a:t>. </a:t>
            </a:r>
            <a:r>
              <a:rPr lang="en-US" i="1" dirty="0"/>
              <a:t>paronomasia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5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Парономазија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 smtClean="0"/>
              <a:t>              </a:t>
            </a:r>
          </a:p>
          <a:p>
            <a:pPr marL="0" indent="0" algn="ctr">
              <a:buNone/>
            </a:pPr>
            <a:endParaRPr lang="x-none" dirty="0" smtClean="0"/>
          </a:p>
          <a:p>
            <a:pPr marL="0" indent="0" algn="ctr">
              <a:buNone/>
            </a:pPr>
            <a:r>
              <a:rPr lang="x-none" dirty="0" smtClean="0"/>
              <a:t>Живо </a:t>
            </a:r>
            <a:r>
              <a:rPr lang="x-none" dirty="0"/>
              <a:t>присуство</a:t>
            </a:r>
            <a:endParaRPr lang="en-US" dirty="0"/>
          </a:p>
          <a:p>
            <a:pPr algn="ctr">
              <a:buFont typeface="Wingdings" pitchFamily="2" charset="2"/>
              <a:buChar char="Ø"/>
            </a:pPr>
            <a:r>
              <a:rPr lang="x-none" dirty="0" smtClean="0"/>
              <a:t> у </a:t>
            </a:r>
            <a:r>
              <a:rPr lang="x-none" dirty="0"/>
              <a:t>савременом свакодневном </a:t>
            </a:r>
            <a:r>
              <a:rPr lang="x-none" dirty="0" smtClean="0"/>
              <a:t>животу</a:t>
            </a:r>
          </a:p>
          <a:p>
            <a:pPr algn="ctr">
              <a:buFont typeface="Wingdings" pitchFamily="2" charset="2"/>
              <a:buChar char="Ø"/>
            </a:pPr>
            <a:r>
              <a:rPr lang="x-none" dirty="0" smtClean="0"/>
              <a:t> у </a:t>
            </a:r>
            <a:r>
              <a:rPr lang="x-none" dirty="0"/>
              <a:t>савременој прозној књижевности за децу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6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одврсте парономазије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dirty="0"/>
              <a:t> 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x-none" dirty="0" smtClean="0"/>
              <a:t>„</a:t>
            </a:r>
            <a:r>
              <a:rPr lang="x-none" dirty="0"/>
              <a:t>додавање префикса – `Што га брани, кад га не одбрани` (П. П. Његош, </a:t>
            </a:r>
            <a:r>
              <a:rPr lang="x-none" i="1" dirty="0"/>
              <a:t>Горски вијенац, </a:t>
            </a:r>
            <a:r>
              <a:rPr lang="x-none" dirty="0"/>
              <a:t>30); </a:t>
            </a:r>
            <a:endParaRPr lang="x-none" dirty="0" smtClean="0"/>
          </a:p>
          <a:p>
            <a:pPr>
              <a:buFont typeface="Wingdings" pitchFamily="2" charset="2"/>
              <a:buChar char="v"/>
            </a:pPr>
            <a:r>
              <a:rPr lang="x-none" dirty="0" smtClean="0"/>
              <a:t>чисто </a:t>
            </a:r>
            <a:r>
              <a:rPr lang="x-none" dirty="0"/>
              <a:t>сазвучје – `Шта ме сеца / са месеца` (Л. костић, </a:t>
            </a:r>
            <a:r>
              <a:rPr lang="x-none" i="1" dirty="0"/>
              <a:t>Сабља и Круна</a:t>
            </a:r>
            <a:r>
              <a:rPr lang="x-none" dirty="0"/>
              <a:t>); </a:t>
            </a:r>
            <a:endParaRPr lang="x-none" dirty="0" smtClean="0"/>
          </a:p>
          <a:p>
            <a:pPr>
              <a:buFont typeface="Wingdings" pitchFamily="2" charset="2"/>
              <a:buChar char="v"/>
            </a:pPr>
            <a:r>
              <a:rPr lang="x-none" dirty="0" smtClean="0"/>
              <a:t>употреба </a:t>
            </a:r>
            <a:r>
              <a:rPr lang="x-none" dirty="0"/>
              <a:t>речи у флексији – `Те би Србин данас Србом био` (</a:t>
            </a:r>
            <a:r>
              <a:rPr lang="x-none" i="1" dirty="0"/>
              <a:t>Горски вијенац, </a:t>
            </a:r>
            <a:r>
              <a:rPr lang="x-none" dirty="0"/>
              <a:t>220) (РКТ, </a:t>
            </a:r>
            <a:r>
              <a:rPr lang="en-US" dirty="0"/>
              <a:t>s</a:t>
            </a:r>
            <a:r>
              <a:rPr lang="x-none" dirty="0"/>
              <a:t>.</a:t>
            </a:r>
            <a:r>
              <a:rPr lang="en-US" dirty="0"/>
              <a:t>v</a:t>
            </a:r>
            <a:r>
              <a:rPr lang="x-none" dirty="0"/>
              <a:t>. </a:t>
            </a:r>
            <a:r>
              <a:rPr lang="x-none" i="1" dirty="0"/>
              <a:t>парономазија</a:t>
            </a:r>
            <a:r>
              <a:rPr lang="x-none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sz="3100" dirty="0"/>
              <a:t/>
            </a:r>
            <a:br>
              <a:rPr lang="x-none" sz="3100" dirty="0"/>
            </a:b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Подврсте парономазије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апофонија</a:t>
            </a:r>
            <a:b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хомојарктон</a:t>
            </a:r>
            <a:b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хомојотелеутон</a:t>
            </a:r>
            <a:b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хомојоптотон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x-none" sz="3100" dirty="0" smtClean="0"/>
              <a:t>(Ковачевић 1998: 140)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879273"/>
          </a:xfrm>
        </p:spPr>
        <p:txBody>
          <a:bodyPr>
            <a:normAutofit fontScale="92500" lnSpcReduction="20000"/>
          </a:bodyPr>
          <a:lstStyle/>
          <a:p>
            <a:endParaRPr lang="x-none" dirty="0" smtClean="0"/>
          </a:p>
          <a:p>
            <a:pPr marL="0" indent="0" algn="ctr">
              <a:buNone/>
            </a:pPr>
            <a:r>
              <a:rPr lang="x-none" dirty="0"/>
              <a:t>Г</a:t>
            </a:r>
            <a:r>
              <a:rPr lang="x-none" dirty="0" smtClean="0"/>
              <a:t>рупа </a:t>
            </a:r>
            <a:r>
              <a:rPr lang="x-none" dirty="0"/>
              <a:t>хомографијских и хомофонијских фигура настала „техником вишеструке, а најмање двоструке употребе `истога материјала` у различитом значењу“, која „не укључује само редупликацију `једнаких и сличних` ријечи већ и `једнаких и сличних` конструкција (синтагми и клауза) различита значења“ </a:t>
            </a:r>
            <a:endParaRPr lang="x-none" dirty="0" smtClean="0"/>
          </a:p>
          <a:p>
            <a:pPr marL="0" indent="0" algn="ctr">
              <a:buNone/>
            </a:pPr>
            <a:r>
              <a:rPr lang="x-none" dirty="0" smtClean="0"/>
              <a:t>(</a:t>
            </a:r>
            <a:r>
              <a:rPr lang="x-none" dirty="0"/>
              <a:t>Ковачевић 1998: 139, 140).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x-none" dirty="0" smtClean="0"/>
              <a:t/>
            </a:r>
            <a:br>
              <a:rPr lang="x-none" dirty="0" smtClean="0"/>
            </a:br>
            <a:r>
              <a:rPr lang="x-non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арономазија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поезији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различитим подтиповима и њиховим </a:t>
            </a:r>
            <a:r>
              <a:rPr lang="x-none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комбинацијама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x-none" sz="3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Хомојотелеутон</a:t>
            </a:r>
            <a:r>
              <a:rPr lang="x-none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 </a:t>
            </a:r>
            <a:r>
              <a:rPr lang="x-none" sz="3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хомојоптотон</a:t>
            </a:r>
            <a:r>
              <a:rPr lang="x-none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као његов подтип) остварује </a:t>
            </a:r>
            <a:r>
              <a:rPr lang="x-none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гласовним </a:t>
            </a:r>
            <a:r>
              <a:rPr lang="x-none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подударањем завршетака </a:t>
            </a:r>
            <a:r>
              <a:rPr lang="x-none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  <a:r>
              <a:rPr lang="x-none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Хомојотелеутон</a:t>
            </a:r>
            <a:r>
              <a:rPr lang="en-US" sz="3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бити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комбинован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апофонијом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остварује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минимална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фонолошка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између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словима</a:t>
            </a:r>
            <a:r>
              <a:rPr lang="en-US" dirty="0"/>
              <a:t> </a:t>
            </a:r>
            <a:r>
              <a:rPr lang="en-US" dirty="0" err="1"/>
              <a:t>бијем</a:t>
            </a:r>
            <a:r>
              <a:rPr lang="en-US" dirty="0"/>
              <a:t> </a:t>
            </a:r>
            <a:r>
              <a:rPr lang="en-US" dirty="0" err="1"/>
              <a:t>б</a:t>
            </a:r>
            <a:r>
              <a:rPr lang="en-US" i="1" dirty="0" err="1"/>
              <a:t>ојак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i="1" dirty="0" err="1"/>
              <a:t>ојак</a:t>
            </a:r>
            <a:r>
              <a:rPr lang="en-US" dirty="0"/>
              <a:t> – </a:t>
            </a:r>
            <a:r>
              <a:rPr lang="en-US" dirty="0" err="1"/>
              <a:t>нисам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i="1" dirty="0" err="1"/>
              <a:t>ојак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Сваким</a:t>
            </a:r>
            <a:r>
              <a:rPr lang="en-US" dirty="0"/>
              <a:t> </a:t>
            </a:r>
            <a:r>
              <a:rPr lang="en-US" dirty="0" err="1"/>
              <a:t>даном</a:t>
            </a:r>
            <a:r>
              <a:rPr lang="en-US" dirty="0"/>
              <a:t> </a:t>
            </a:r>
            <a:r>
              <a:rPr lang="en-US" dirty="0" err="1"/>
              <a:t>сто</a:t>
            </a:r>
            <a:r>
              <a:rPr lang="en-US" dirty="0"/>
              <a:t> </a:t>
            </a:r>
            <a:r>
              <a:rPr lang="en-US" dirty="0" err="1"/>
              <a:t>бел</a:t>
            </a:r>
            <a:r>
              <a:rPr lang="en-US" u="sng" dirty="0" err="1"/>
              <a:t>аја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ц</a:t>
            </a:r>
            <a:r>
              <a:rPr lang="en-US" u="sng" dirty="0" err="1"/>
              <a:t>аја</a:t>
            </a:r>
            <a:r>
              <a:rPr lang="en-US" dirty="0"/>
              <a:t> </a:t>
            </a:r>
            <a:r>
              <a:rPr lang="en-US" dirty="0" err="1"/>
              <a:t>нисам</a:t>
            </a:r>
            <a:r>
              <a:rPr lang="en-US" dirty="0"/>
              <a:t> </a:t>
            </a:r>
            <a:r>
              <a:rPr lang="en-US" dirty="0" err="1"/>
              <a:t>ц</a:t>
            </a:r>
            <a:r>
              <a:rPr lang="en-US" u="sng" dirty="0" err="1"/>
              <a:t>аја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Нит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војник</a:t>
            </a:r>
            <a:r>
              <a:rPr lang="en-US" dirty="0"/>
              <a:t> </a:t>
            </a:r>
            <a:r>
              <a:rPr lang="en-US" dirty="0" err="1"/>
              <a:t>нит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 smtClean="0"/>
              <a:t>ц</a:t>
            </a:r>
            <a:r>
              <a:rPr lang="en-US" u="sng" dirty="0" err="1" smtClean="0"/>
              <a:t>аја</a:t>
            </a:r>
            <a:endParaRPr lang="x-none" u="sng" dirty="0" smtClean="0"/>
          </a:p>
          <a:p>
            <a:pPr marL="0" indent="0">
              <a:buNone/>
            </a:pPr>
            <a:r>
              <a:rPr lang="en-US" dirty="0" err="1"/>
              <a:t>Још</a:t>
            </a:r>
            <a:r>
              <a:rPr lang="en-US" dirty="0"/>
              <a:t> </a:t>
            </a:r>
            <a:r>
              <a:rPr lang="en-US" dirty="0" err="1"/>
              <a:t>сам</a:t>
            </a:r>
            <a:r>
              <a:rPr lang="en-US" dirty="0"/>
              <a:t> </a:t>
            </a:r>
            <a:r>
              <a:rPr lang="en-US" dirty="0" err="1"/>
              <a:t>увек</a:t>
            </a:r>
            <a:r>
              <a:rPr lang="en-US" dirty="0"/>
              <a:t> </a:t>
            </a:r>
            <a:r>
              <a:rPr lang="en-US" dirty="0" err="1"/>
              <a:t>мала</a:t>
            </a:r>
            <a:r>
              <a:rPr lang="en-US" dirty="0"/>
              <a:t> </a:t>
            </a:r>
            <a:r>
              <a:rPr lang="en-US" dirty="0" err="1"/>
              <a:t>р</a:t>
            </a:r>
            <a:r>
              <a:rPr lang="en-US" u="sng" dirty="0" err="1"/>
              <a:t>аја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Рајко</a:t>
            </a:r>
            <a:r>
              <a:rPr lang="en-US" dirty="0" smtClean="0"/>
              <a:t> </a:t>
            </a:r>
            <a:r>
              <a:rPr lang="en-US" dirty="0" err="1"/>
              <a:t>Петров</a:t>
            </a:r>
            <a:r>
              <a:rPr lang="en-US" dirty="0"/>
              <a:t> </a:t>
            </a:r>
            <a:r>
              <a:rPr lang="en-US" dirty="0" err="1"/>
              <a:t>Ного</a:t>
            </a:r>
            <a:r>
              <a:rPr lang="en-US" dirty="0"/>
              <a:t>, </a:t>
            </a:r>
            <a:r>
              <a:rPr lang="en-US" dirty="0" err="1" smtClean="0"/>
              <a:t>Мала</a:t>
            </a:r>
            <a:r>
              <a:rPr lang="en-US" dirty="0" smtClean="0"/>
              <a:t> </a:t>
            </a:r>
            <a:r>
              <a:rPr lang="en-US" dirty="0" err="1" smtClean="0"/>
              <a:t>раја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4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x-none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омојоптотон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x-none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одударање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једнаких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граматема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посебан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случај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хомојотелеутона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x-none" dirty="0"/>
              <a:t>У тексту „На слово, на слово“ </a:t>
            </a:r>
            <a:endParaRPr lang="x-none" dirty="0" smtClean="0"/>
          </a:p>
          <a:p>
            <a:pPr marL="0" indent="0" algn="ctr">
              <a:buNone/>
            </a:pPr>
            <a:r>
              <a:rPr lang="x-none" dirty="0" smtClean="0"/>
              <a:t>(</a:t>
            </a:r>
            <a:r>
              <a:rPr lang="x-none" i="1" dirty="0"/>
              <a:t>слово Т</a:t>
            </a:r>
            <a:r>
              <a:rPr lang="x-none" dirty="0"/>
              <a:t>, образовно-забавна ТВ серија</a:t>
            </a:r>
            <a:r>
              <a:rPr lang="x-none" dirty="0" smtClean="0"/>
              <a:t>),</a:t>
            </a:r>
          </a:p>
          <a:p>
            <a:pPr marL="0" indent="0" algn="ctr">
              <a:buNone/>
            </a:pPr>
            <a:r>
              <a:rPr lang="x-none" dirty="0" smtClean="0"/>
              <a:t> </a:t>
            </a:r>
            <a:r>
              <a:rPr lang="x-none" dirty="0"/>
              <a:t>Д. Радовић комбинује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хомојотелеутон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dirty="0"/>
              <a:t>(</a:t>
            </a:r>
            <a:r>
              <a:rPr lang="x-none" i="1" dirty="0"/>
              <a:t>сврака–травка</a:t>
            </a:r>
            <a:r>
              <a:rPr lang="x-none" dirty="0"/>
              <a:t> и сл.) на крају стихова и у средини једног стиха,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хомојоптотон</a:t>
            </a: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dirty="0"/>
              <a:t>(наставци у глаголима у аористу) и 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хомојарктон</a:t>
            </a:r>
            <a:r>
              <a:rPr lang="x-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x-none" dirty="0"/>
              <a:t>– понављање истих секвенци (овде префикса </a:t>
            </a:r>
            <a:r>
              <a:rPr lang="x-none" i="1" dirty="0"/>
              <a:t>за-</a:t>
            </a:r>
            <a:r>
              <a:rPr lang="x-none" dirty="0"/>
              <a:t>) на почетку речи (РКТ, </a:t>
            </a:r>
            <a:r>
              <a:rPr lang="en-US" dirty="0"/>
              <a:t>s</a:t>
            </a:r>
            <a:r>
              <a:rPr lang="x-none" dirty="0"/>
              <a:t>.</a:t>
            </a:r>
            <a:r>
              <a:rPr lang="en-US" dirty="0"/>
              <a:t>v</a:t>
            </a:r>
            <a:r>
              <a:rPr lang="x-none" dirty="0"/>
              <a:t>. </a:t>
            </a:r>
            <a:r>
              <a:rPr lang="x-none" i="1" dirty="0"/>
              <a:t>хомојарктон</a:t>
            </a:r>
            <a:r>
              <a:rPr lang="x-none" dirty="0"/>
              <a:t>), нпр.: </a:t>
            </a:r>
            <a:endParaRPr lang="x-none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УплашиХ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чавКА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сваКА</a:t>
            </a:r>
            <a:r>
              <a:rPr lang="en-US" dirty="0"/>
              <a:t> </a:t>
            </a:r>
            <a:r>
              <a:rPr lang="en-US" dirty="0" err="1"/>
              <a:t>бедна</a:t>
            </a:r>
            <a:r>
              <a:rPr lang="en-US" dirty="0"/>
              <a:t> </a:t>
            </a:r>
            <a:r>
              <a:rPr lang="en-US" dirty="0" err="1"/>
              <a:t>свраКА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И </a:t>
            </a:r>
            <a:r>
              <a:rPr lang="en-US" dirty="0" err="1"/>
              <a:t>ЗАдрхтаХ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травКА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И </a:t>
            </a:r>
            <a:r>
              <a:rPr lang="en-US" dirty="0" err="1"/>
              <a:t>ЗАцвилеХ</a:t>
            </a:r>
            <a:r>
              <a:rPr lang="en-US" dirty="0"/>
              <a:t> </a:t>
            </a: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кваКА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x-none" dirty="0" smtClean="0"/>
              <a:t>Душан Радовић, </a:t>
            </a:r>
            <a:r>
              <a:rPr lang="en-US" i="1" dirty="0" err="1" smtClean="0"/>
              <a:t>Поштована</a:t>
            </a:r>
            <a:r>
              <a:rPr lang="en-US" i="1" dirty="0" smtClean="0"/>
              <a:t> </a:t>
            </a:r>
            <a:r>
              <a:rPr lang="en-US" i="1" dirty="0" err="1" smtClean="0"/>
              <a:t>децо</a:t>
            </a:r>
            <a:r>
              <a:rPr lang="en-US" dirty="0" smtClean="0"/>
              <a:t> </a:t>
            </a:r>
            <a:r>
              <a:rPr lang="x-none" dirty="0" smtClean="0"/>
              <a:t>(</a:t>
            </a:r>
            <a:r>
              <a:rPr lang="en-US" dirty="0" smtClean="0"/>
              <a:t>70</a:t>
            </a:r>
            <a:r>
              <a:rPr lang="x-none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0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	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en-US" sz="3100" dirty="0" err="1" smtClean="0"/>
              <a:t>Ова</a:t>
            </a:r>
            <a:r>
              <a:rPr lang="en-US" sz="3100" dirty="0" smtClean="0"/>
              <a:t> </a:t>
            </a:r>
            <a:r>
              <a:rPr lang="en-US" sz="3100" dirty="0" err="1"/>
              <a:t>Радовићева</a:t>
            </a:r>
            <a:r>
              <a:rPr lang="en-US" sz="3100" dirty="0"/>
              <a:t> </a:t>
            </a:r>
            <a:r>
              <a:rPr lang="en-US" sz="3100" dirty="0" err="1"/>
              <a:t>телевизијска</a:t>
            </a:r>
            <a:r>
              <a:rPr lang="en-US" sz="3100" dirty="0"/>
              <a:t> </a:t>
            </a:r>
            <a:r>
              <a:rPr lang="en-US" sz="3100" dirty="0" err="1"/>
              <a:t>творевина</a:t>
            </a:r>
            <a:r>
              <a:rPr lang="en-US" sz="3100" dirty="0"/>
              <a:t> </a:t>
            </a:r>
            <a:r>
              <a:rPr lang="en-US" sz="3100" dirty="0" err="1"/>
              <a:t>по</a:t>
            </a:r>
            <a:r>
              <a:rPr lang="en-US" sz="3100" dirty="0"/>
              <a:t> </a:t>
            </a:r>
            <a:r>
              <a:rPr lang="en-US" sz="3100" dirty="0" err="1"/>
              <a:t>форми</a:t>
            </a:r>
            <a:r>
              <a:rPr lang="en-US" sz="3100" dirty="0"/>
              <a:t> </a:t>
            </a:r>
            <a:r>
              <a:rPr lang="en-US" sz="3100" dirty="0" err="1"/>
              <a:t>је</a:t>
            </a:r>
            <a:r>
              <a:rPr lang="en-US" sz="3100" dirty="0"/>
              <a:t> </a:t>
            </a:r>
            <a:r>
              <a:rPr lang="en-US" sz="3100" dirty="0" err="1"/>
              <a:t>прилагођена</a:t>
            </a:r>
            <a:r>
              <a:rPr lang="en-US" sz="3100" dirty="0"/>
              <a:t> </a:t>
            </a:r>
            <a:r>
              <a:rPr lang="en-US" sz="3100" dirty="0" err="1"/>
              <a:t>овом</a:t>
            </a:r>
            <a:r>
              <a:rPr lang="en-US" sz="3100" dirty="0"/>
              <a:t> </a:t>
            </a:r>
            <a:r>
              <a:rPr lang="en-US" sz="3100" dirty="0" err="1"/>
              <a:t>медију</a:t>
            </a:r>
            <a:r>
              <a:rPr lang="en-US" sz="3100" dirty="0"/>
              <a:t>. 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en-US" sz="3100" dirty="0" err="1" smtClean="0"/>
              <a:t>Она</a:t>
            </a:r>
            <a:r>
              <a:rPr lang="en-US" sz="3100" dirty="0" smtClean="0"/>
              <a:t> </a:t>
            </a:r>
            <a:r>
              <a:rPr lang="en-US" sz="3100" dirty="0" err="1"/>
              <a:t>обједињује</a:t>
            </a:r>
            <a:r>
              <a:rPr lang="en-US" sz="3100" dirty="0"/>
              <a:t> </a:t>
            </a:r>
            <a:r>
              <a:rPr lang="en-US" sz="3100" dirty="0" err="1"/>
              <a:t>секвенце</a:t>
            </a:r>
            <a:r>
              <a:rPr lang="en-US" sz="3100" dirty="0"/>
              <a:t> </a:t>
            </a:r>
            <a:r>
              <a:rPr lang="en-US" sz="3100" dirty="0" err="1"/>
              <a:t>прозе</a:t>
            </a:r>
            <a:r>
              <a:rPr lang="en-US" sz="3100" dirty="0"/>
              <a:t>, </a:t>
            </a:r>
            <a:r>
              <a:rPr lang="en-US" sz="3100" dirty="0" err="1"/>
              <a:t>драмског</a:t>
            </a:r>
            <a:r>
              <a:rPr lang="en-US" sz="3100" dirty="0"/>
              <a:t> </a:t>
            </a:r>
            <a:r>
              <a:rPr lang="en-US" sz="3100" dirty="0" err="1"/>
              <a:t>текста</a:t>
            </a:r>
            <a:r>
              <a:rPr lang="en-US" sz="3100" dirty="0"/>
              <a:t> и </a:t>
            </a:r>
            <a:r>
              <a:rPr lang="en-US" sz="3100" dirty="0" err="1"/>
              <a:t>поезије</a:t>
            </a:r>
            <a:r>
              <a:rPr lang="en-US" sz="3100" dirty="0"/>
              <a:t>, а у </a:t>
            </a:r>
            <a:r>
              <a:rPr lang="en-US" sz="3100" dirty="0" err="1"/>
              <a:t>прозним</a:t>
            </a:r>
            <a:r>
              <a:rPr lang="en-US" sz="3100" dirty="0"/>
              <a:t> </a:t>
            </a:r>
            <a:r>
              <a:rPr lang="en-US" sz="3100" dirty="0" err="1"/>
              <a:t>сегментима</a:t>
            </a:r>
            <a:r>
              <a:rPr lang="en-US" sz="3100" dirty="0"/>
              <a:t> </a:t>
            </a:r>
            <a:r>
              <a:rPr lang="en-US" sz="3100" dirty="0" err="1"/>
              <a:t>неретко</a:t>
            </a:r>
            <a:r>
              <a:rPr lang="en-US" sz="3100" dirty="0"/>
              <a:t> </a:t>
            </a:r>
            <a:r>
              <a:rPr lang="en-US" sz="3100" dirty="0" err="1"/>
              <a:t>укључује</a:t>
            </a:r>
            <a:r>
              <a:rPr lang="en-US" sz="3100" dirty="0"/>
              <a:t> </a:t>
            </a:r>
            <a:r>
              <a:rPr lang="en-US" sz="3100" dirty="0" err="1"/>
              <a:t>парономазијске</a:t>
            </a:r>
            <a:r>
              <a:rPr lang="en-US" sz="3100" dirty="0"/>
              <a:t> </a:t>
            </a:r>
            <a:r>
              <a:rPr lang="en-US" sz="3100" dirty="0" err="1"/>
              <a:t>фигуре</a:t>
            </a:r>
            <a:r>
              <a:rPr lang="en-US" sz="3100" dirty="0"/>
              <a:t>, </a:t>
            </a:r>
            <a:r>
              <a:rPr lang="en-US" sz="3100" dirty="0" err="1"/>
              <a:t>као</a:t>
            </a:r>
            <a:r>
              <a:rPr lang="en-US" sz="3100" dirty="0"/>
              <a:t> </a:t>
            </a:r>
            <a:r>
              <a:rPr lang="en-US" sz="3100" dirty="0" err="1"/>
              <a:t>на</a:t>
            </a:r>
            <a:r>
              <a:rPr lang="en-US" sz="3100" dirty="0"/>
              <a:t> </a:t>
            </a:r>
            <a:r>
              <a:rPr lang="en-US" sz="3100" dirty="0" err="1"/>
              <a:t>пример</a:t>
            </a:r>
            <a:r>
              <a:rPr lang="en-US" sz="31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54363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Уклони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, </a:t>
            </a:r>
            <a:r>
              <a:rPr lang="en-US" dirty="0" err="1"/>
              <a:t>Петр</a:t>
            </a:r>
            <a:r>
              <a:rPr lang="en-US" b="1" dirty="0" err="1"/>
              <a:t>оније</a:t>
            </a:r>
            <a:r>
              <a:rPr lang="en-US" dirty="0"/>
              <a:t> – </a:t>
            </a:r>
            <a:r>
              <a:rPr lang="en-US" dirty="0" err="1"/>
              <a:t>рече</a:t>
            </a:r>
            <a:r>
              <a:rPr lang="en-US" dirty="0"/>
              <a:t> </a:t>
            </a:r>
            <a:r>
              <a:rPr lang="en-US" dirty="0" err="1"/>
              <a:t>члан</a:t>
            </a:r>
            <a:r>
              <a:rPr lang="en-US" dirty="0"/>
              <a:t> </a:t>
            </a:r>
            <a:r>
              <a:rPr lang="en-US" dirty="0" err="1"/>
              <a:t>Београдске</a:t>
            </a:r>
            <a:r>
              <a:rPr lang="en-US" dirty="0"/>
              <a:t> </a:t>
            </a:r>
            <a:r>
              <a:rPr lang="en-US" dirty="0" err="1"/>
              <a:t>филхарм</a:t>
            </a:r>
            <a:r>
              <a:rPr lang="en-US" b="1" dirty="0" err="1"/>
              <a:t>оније</a:t>
            </a:r>
            <a:r>
              <a:rPr lang="en-US" dirty="0"/>
              <a:t> – </a:t>
            </a:r>
            <a:r>
              <a:rPr lang="en-US" dirty="0" err="1"/>
              <a:t>Ударићу</a:t>
            </a:r>
            <a:r>
              <a:rPr lang="en-US" dirty="0"/>
              <a:t>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кларин</a:t>
            </a:r>
            <a:r>
              <a:rPr lang="en-US" i="1" dirty="0" err="1"/>
              <a:t>етом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Удри</a:t>
            </a:r>
            <a:r>
              <a:rPr lang="en-US" dirty="0"/>
              <a:t> </a:t>
            </a:r>
            <a:r>
              <a:rPr lang="en-US" dirty="0" err="1"/>
              <a:t>чим</a:t>
            </a:r>
            <a:r>
              <a:rPr lang="en-US" dirty="0"/>
              <a:t> </a:t>
            </a:r>
            <a:r>
              <a:rPr lang="en-US" dirty="0" err="1"/>
              <a:t>хоћеш</a:t>
            </a:r>
            <a:r>
              <a:rPr lang="en-US" dirty="0"/>
              <a:t> – </a:t>
            </a:r>
            <a:r>
              <a:rPr lang="en-US" dirty="0" err="1"/>
              <a:t>рече</a:t>
            </a:r>
            <a:r>
              <a:rPr lang="en-US" dirty="0"/>
              <a:t> </a:t>
            </a:r>
            <a:r>
              <a:rPr lang="en-US" dirty="0" err="1"/>
              <a:t>Петроније</a:t>
            </a:r>
            <a:r>
              <a:rPr lang="en-US" dirty="0"/>
              <a:t> – </a:t>
            </a:r>
            <a:r>
              <a:rPr lang="en-US" dirty="0" err="1"/>
              <a:t>Ти</a:t>
            </a:r>
            <a:r>
              <a:rPr lang="en-US" dirty="0"/>
              <a:t> </a:t>
            </a:r>
            <a:r>
              <a:rPr lang="en-US" dirty="0" err="1"/>
              <a:t>мене</a:t>
            </a:r>
            <a:r>
              <a:rPr lang="en-US" dirty="0"/>
              <a:t> </a:t>
            </a:r>
            <a:r>
              <a:rPr lang="en-US" dirty="0" err="1"/>
              <a:t>кларин</a:t>
            </a:r>
            <a:r>
              <a:rPr lang="en-US" i="1" dirty="0" err="1"/>
              <a:t>етом</a:t>
            </a:r>
            <a:r>
              <a:rPr lang="en-US" dirty="0"/>
              <a:t>, </a:t>
            </a:r>
            <a:r>
              <a:rPr lang="en-US" dirty="0" err="1"/>
              <a:t>ја</a:t>
            </a:r>
            <a:r>
              <a:rPr lang="en-US" dirty="0"/>
              <a:t> </a:t>
            </a:r>
            <a:r>
              <a:rPr lang="en-US" dirty="0" err="1"/>
              <a:t>тебе</a:t>
            </a:r>
            <a:r>
              <a:rPr lang="en-US" dirty="0"/>
              <a:t> </a:t>
            </a:r>
            <a:r>
              <a:rPr lang="en-US" dirty="0" err="1"/>
              <a:t>сунцокр</a:t>
            </a:r>
            <a:r>
              <a:rPr lang="en-US" i="1" dirty="0" err="1"/>
              <a:t>етом</a:t>
            </a:r>
            <a:r>
              <a:rPr lang="en-US" dirty="0"/>
              <a:t>. </a:t>
            </a:r>
            <a:r>
              <a:rPr lang="en-US" dirty="0" err="1"/>
              <a:t>Прво</a:t>
            </a:r>
            <a:r>
              <a:rPr lang="en-US" dirty="0"/>
              <a:t> </a:t>
            </a:r>
            <a:r>
              <a:rPr lang="en-US" dirty="0" err="1"/>
              <a:t>дршк</a:t>
            </a:r>
            <a:r>
              <a:rPr lang="en-US" i="1" dirty="0" err="1"/>
              <a:t>ом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онда</a:t>
            </a:r>
            <a:r>
              <a:rPr lang="en-US" dirty="0"/>
              <a:t> </a:t>
            </a:r>
            <a:r>
              <a:rPr lang="en-US" dirty="0" err="1"/>
              <a:t>цв</a:t>
            </a:r>
            <a:r>
              <a:rPr lang="en-US" i="1" dirty="0" err="1"/>
              <a:t>етом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x-none" dirty="0" smtClean="0"/>
              <a:t>Душан Радовић, </a:t>
            </a:r>
            <a:r>
              <a:rPr lang="en-US" i="1" dirty="0" err="1" smtClean="0"/>
              <a:t>Поштована</a:t>
            </a:r>
            <a:r>
              <a:rPr lang="en-US" i="1" dirty="0" smtClean="0"/>
              <a:t> </a:t>
            </a:r>
            <a:r>
              <a:rPr lang="en-US" i="1" dirty="0" err="1" smtClean="0"/>
              <a:t>децо</a:t>
            </a:r>
            <a:r>
              <a:rPr lang="en-US" dirty="0" smtClean="0"/>
              <a:t> </a:t>
            </a:r>
            <a:r>
              <a:rPr lang="x-none" dirty="0" smtClean="0"/>
              <a:t>(</a:t>
            </a:r>
            <a:r>
              <a:rPr lang="en-US" dirty="0" smtClean="0"/>
              <a:t>62</a:t>
            </a:r>
            <a:r>
              <a:rPr lang="x-none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76600"/>
            <a:ext cx="1038225" cy="1066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1143000" cy="948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7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3459162"/>
          </a:xfrm>
        </p:spPr>
        <p:txBody>
          <a:bodyPr>
            <a:normAutofit fontScale="90000"/>
          </a:bodyPr>
          <a:lstStyle/>
          <a:p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4000" dirty="0" smtClean="0"/>
              <a:t>У </a:t>
            </a:r>
            <a:r>
              <a:rPr lang="x-none" sz="4000" dirty="0"/>
              <a:t>књижевном тексту се одступа од уобичајеног начина </a:t>
            </a:r>
            <a:r>
              <a:rPr lang="x-none" sz="4000" dirty="0" smtClean="0"/>
              <a:t>изражавања.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x-none" sz="3600" dirty="0"/>
              <a:t>Фигуративан говор   :   </a:t>
            </a:r>
            <a:r>
              <a:rPr lang="x-none" sz="3600" dirty="0" smtClean="0"/>
              <a:t>обичан </a:t>
            </a:r>
            <a:r>
              <a:rPr lang="x-none" sz="3600" dirty="0"/>
              <a:t>говор</a:t>
            </a:r>
            <a:r>
              <a:rPr lang="x-none" sz="3600" dirty="0" smtClean="0"/>
              <a:t>,</a:t>
            </a:r>
            <a:br>
              <a:rPr lang="x-none" sz="3600" dirty="0" smtClean="0"/>
            </a:br>
            <a:r>
              <a:rPr lang="x-none" sz="3600" dirty="0"/>
              <a:t> </a:t>
            </a:r>
            <a:r>
              <a:rPr lang="x-none" sz="3600" dirty="0" smtClean="0"/>
              <a:t>                                                </a:t>
            </a:r>
            <a:r>
              <a:rPr lang="x-none" sz="3600" dirty="0"/>
              <a:t>научне </a:t>
            </a:r>
            <a:r>
              <a:rPr lang="x-none" sz="3600" dirty="0" smtClean="0"/>
              <a:t> расправе</a:t>
            </a:r>
            <a:r>
              <a:rPr lang="x-none" sz="3600" dirty="0"/>
              <a:t>, </a:t>
            </a:r>
            <a:r>
              <a:rPr lang="x-none" sz="3600" dirty="0" smtClean="0"/>
              <a:t> </a:t>
            </a:r>
            <a:br>
              <a:rPr lang="x-none" sz="3600" dirty="0" smtClean="0"/>
            </a:br>
            <a:r>
              <a:rPr lang="x-none" sz="3600" dirty="0"/>
              <a:t> </a:t>
            </a:r>
            <a:r>
              <a:rPr lang="x-none" sz="3600" dirty="0" smtClean="0"/>
              <a:t>                                             службени </a:t>
            </a:r>
            <a:r>
              <a:rPr lang="x-none" sz="3600" dirty="0"/>
              <a:t>списи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0" indent="0">
              <a:buNone/>
            </a:pPr>
            <a:endParaRPr lang="x-none" dirty="0" smtClean="0"/>
          </a:p>
          <a:p>
            <a:pPr marL="0" indent="0" algn="ctr">
              <a:buNone/>
            </a:pP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стилска средства – </a:t>
            </a:r>
          </a:p>
          <a:p>
            <a:pPr marL="0" indent="0" algn="ctr">
              <a:buNone/>
            </a:pP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фигуре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10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x-none" dirty="0" smtClean="0"/>
          </a:p>
          <a:p>
            <a:pPr marL="0" indent="0" algn="ctr">
              <a:buNone/>
            </a:pPr>
            <a:r>
              <a:rPr lang="x-none" sz="3600" dirty="0" smtClean="0"/>
              <a:t>Примећено </a:t>
            </a:r>
            <a:r>
              <a:rPr lang="x-none" sz="3600" dirty="0"/>
              <a:t>је да „парономазија припада оној већој групи фигура којима је у научној литератури посвећено </a:t>
            </a:r>
            <a:r>
              <a:rPr lang="en-US" sz="3600" dirty="0" err="1"/>
              <a:t>релативно</a:t>
            </a:r>
            <a:r>
              <a:rPr lang="en-US" sz="3600" dirty="0"/>
              <a:t> </a:t>
            </a:r>
            <a:r>
              <a:rPr lang="en-US" sz="3600" dirty="0" err="1"/>
              <a:t>мало</a:t>
            </a:r>
            <a:r>
              <a:rPr lang="en-US" sz="3600" dirty="0"/>
              <a:t> </a:t>
            </a:r>
            <a:r>
              <a:rPr lang="en-US" sz="3600" dirty="0" err="1"/>
              <a:t>простора</a:t>
            </a:r>
            <a:r>
              <a:rPr lang="en-US" sz="3600" dirty="0"/>
              <a:t> </a:t>
            </a:r>
            <a:r>
              <a:rPr lang="en-US" sz="3600" dirty="0" err="1"/>
              <a:t>или</a:t>
            </a:r>
            <a:r>
              <a:rPr lang="en-US" sz="3600" dirty="0"/>
              <a:t> </a:t>
            </a:r>
            <a:r>
              <a:rPr lang="en-US" sz="3600" dirty="0" err="1"/>
              <a:t>које</a:t>
            </a:r>
            <a:r>
              <a:rPr lang="en-US" sz="3600" dirty="0"/>
              <a:t> </a:t>
            </a:r>
            <a:r>
              <a:rPr lang="en-US" sz="3600" dirty="0" err="1"/>
              <a:t>се</a:t>
            </a:r>
            <a:r>
              <a:rPr lang="en-US" sz="3600" dirty="0"/>
              <a:t> </a:t>
            </a:r>
            <a:r>
              <a:rPr lang="en-US" sz="3600" dirty="0" err="1"/>
              <a:t>чак</a:t>
            </a:r>
            <a:r>
              <a:rPr lang="en-US" sz="3600" dirty="0"/>
              <a:t> </a:t>
            </a:r>
            <a:r>
              <a:rPr lang="en-US" sz="3600" dirty="0" err="1"/>
              <a:t>једва</a:t>
            </a:r>
            <a:r>
              <a:rPr lang="en-US" sz="3600" dirty="0"/>
              <a:t> и </a:t>
            </a:r>
            <a:r>
              <a:rPr lang="en-US" sz="3600" dirty="0" err="1"/>
              <a:t>помињу</a:t>
            </a:r>
            <a:r>
              <a:rPr lang="en-US" sz="3600" dirty="0"/>
              <a:t>“ (</a:t>
            </a:r>
            <a:r>
              <a:rPr lang="en-US" sz="3600" dirty="0" err="1"/>
              <a:t>Пипер</a:t>
            </a:r>
            <a:r>
              <a:rPr lang="en-US" sz="3600" dirty="0"/>
              <a:t> 1995: 41). </a:t>
            </a:r>
          </a:p>
        </p:txBody>
      </p:sp>
    </p:spTree>
    <p:extLst>
      <p:ext uri="{BB962C8B-B14F-4D97-AF65-F5344CB8AC3E}">
        <p14:creationId xmlns:p14="http://schemas.microsoft.com/office/powerpoint/2010/main" val="226327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 fontScale="90000"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/>
            </a:r>
            <a:br>
              <a:rPr lang="x-none" b="1" dirty="0" smtClean="0">
                <a:solidFill>
                  <a:schemeClr val="bg1"/>
                </a:solidFill>
              </a:rPr>
            </a:br>
            <a:r>
              <a:rPr lang="x-none" b="1" dirty="0" smtClean="0">
                <a:solidFill>
                  <a:schemeClr val="bg1"/>
                </a:solidFill>
              </a:rPr>
              <a:t>Лирски/синтаксички паралелизми (фигуре понављања)</a:t>
            </a:r>
            <a:br>
              <a:rPr lang="x-none" b="1" dirty="0" smtClean="0">
                <a:solidFill>
                  <a:schemeClr val="bg1"/>
                </a:solidFill>
              </a:rPr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анафора</a:t>
            </a:r>
            <a:b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епифора</a:t>
            </a:r>
            <a:b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симплоха</a:t>
            </a:r>
            <a:b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анадиплоза (епианафора)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x-none" dirty="0" smtClean="0"/>
              <a:t>Опетовани </a:t>
            </a:r>
            <a:r>
              <a:rPr lang="x-none" dirty="0"/>
              <a:t>(поновљени) језички елемент постаје комуникативно и експресивно </a:t>
            </a:r>
            <a:r>
              <a:rPr lang="x-none" dirty="0" smtClean="0"/>
              <a:t>значајан.</a:t>
            </a:r>
            <a:endParaRPr lang="en-US" dirty="0"/>
          </a:p>
          <a:p>
            <a:pPr marL="0" indent="0">
              <a:buNone/>
            </a:pPr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Већа </a:t>
            </a:r>
            <a:r>
              <a:rPr lang="x-none" dirty="0"/>
              <a:t>експресивна вредност последица је реитерације (Ковачевић 2000: 292</a:t>
            </a:r>
            <a:r>
              <a:rPr lang="x-none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/>
            </a:r>
            <a:br>
              <a:rPr lang="x-none" dirty="0" smtClean="0"/>
            </a:br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Анафора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понављање исте речи или групе речи на почетку неколико стихова или </a:t>
            </a: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реченица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x-none" dirty="0" smtClean="0"/>
          </a:p>
          <a:p>
            <a:pPr marL="0" indent="0">
              <a:buNone/>
            </a:pPr>
            <a:r>
              <a:rPr lang="x-none" dirty="0"/>
              <a:t>Н</a:t>
            </a:r>
            <a:r>
              <a:rPr lang="x-none" dirty="0" smtClean="0"/>
              <a:t>е </a:t>
            </a:r>
            <a:r>
              <a:rPr lang="x-none" dirty="0"/>
              <a:t>смрт, </a:t>
            </a:r>
            <a:r>
              <a:rPr lang="x-none" i="1" dirty="0"/>
              <a:t>заборав</a:t>
            </a:r>
            <a:r>
              <a:rPr lang="x-none" dirty="0"/>
              <a:t> решава све. </a:t>
            </a:r>
            <a:r>
              <a:rPr lang="x-none" i="1" dirty="0"/>
              <a:t>Заборав</a:t>
            </a:r>
            <a:r>
              <a:rPr lang="x-none" dirty="0"/>
              <a:t>, и то не само појмова, речи и лица, него свега што постоји и живи. </a:t>
            </a:r>
            <a:r>
              <a:rPr lang="x-none" i="1" dirty="0"/>
              <a:t>Заборав</a:t>
            </a:r>
            <a:r>
              <a:rPr lang="x-none" dirty="0"/>
              <a:t> тела и </a:t>
            </a:r>
            <a:r>
              <a:rPr lang="x-none" i="1" dirty="0"/>
              <a:t>заборав</a:t>
            </a:r>
            <a:r>
              <a:rPr lang="x-none" dirty="0"/>
              <a:t> времена. </a:t>
            </a:r>
            <a:r>
              <a:rPr lang="x-none" i="1" dirty="0"/>
              <a:t>Заборав</a:t>
            </a:r>
            <a:r>
              <a:rPr lang="x-none" dirty="0"/>
              <a:t> да би се могло предахнути и живети даље у телу без сећања, са духом без имена. </a:t>
            </a:r>
            <a:r>
              <a:rPr lang="x-none" i="1" dirty="0"/>
              <a:t>Заборав</a:t>
            </a:r>
            <a:r>
              <a:rPr lang="x-none" dirty="0"/>
              <a:t>, смрт са правом на наду. </a:t>
            </a:r>
            <a:r>
              <a:rPr lang="x-none" dirty="0" smtClean="0"/>
              <a:t>  </a:t>
            </a:r>
          </a:p>
          <a:p>
            <a:pPr marL="0" indent="0">
              <a:buNone/>
            </a:pPr>
            <a:r>
              <a:rPr lang="x-none" dirty="0"/>
              <a:t> </a:t>
            </a:r>
            <a:r>
              <a:rPr lang="x-none" dirty="0" smtClean="0"/>
              <a:t>                            </a:t>
            </a:r>
            <a:r>
              <a:rPr lang="x-none" sz="2800" dirty="0" smtClean="0"/>
              <a:t>Иво </a:t>
            </a:r>
            <a:r>
              <a:rPr lang="x-none" sz="2800" dirty="0"/>
              <a:t>Андрић, </a:t>
            </a:r>
            <a:r>
              <a:rPr lang="x-none" sz="2800" i="1" dirty="0"/>
              <a:t>Знакови поред пута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x-non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Епифора</a:t>
            </a:r>
            <a:r>
              <a:rPr lang="x-none" sz="2800" dirty="0" smtClean="0"/>
              <a:t/>
            </a:r>
            <a:br>
              <a:rPr lang="x-none" sz="2800" dirty="0" smtClean="0"/>
            </a:br>
            <a:r>
              <a:rPr lang="x-non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понављање исте речи или групе речи на крају неколико стихова или реченица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Све </a:t>
            </a:r>
            <a:r>
              <a:rPr lang="x-none" dirty="0"/>
              <a:t>што </a:t>
            </a:r>
            <a:r>
              <a:rPr lang="x-none" i="1" dirty="0"/>
              <a:t>расте</a:t>
            </a:r>
            <a:endParaRPr lang="en-US" i="1" dirty="0"/>
          </a:p>
          <a:p>
            <a:pPr marL="0" indent="0">
              <a:buNone/>
            </a:pPr>
            <a:r>
              <a:rPr lang="x-none" dirty="0"/>
              <a:t>хтело би да </a:t>
            </a:r>
            <a:r>
              <a:rPr lang="x-none" i="1" dirty="0" smtClean="0"/>
              <a:t>расте...</a:t>
            </a:r>
            <a:endParaRPr lang="en-US" i="1" dirty="0"/>
          </a:p>
          <a:p>
            <a:pPr marL="0" indent="0">
              <a:buNone/>
            </a:pPr>
            <a:r>
              <a:rPr lang="x-none" dirty="0" smtClean="0"/>
              <a:t>─ Нека </a:t>
            </a:r>
            <a:r>
              <a:rPr lang="x-none" i="1" dirty="0"/>
              <a:t>расте </a:t>
            </a:r>
            <a:endParaRPr lang="en-US" i="1" dirty="0"/>
          </a:p>
          <a:p>
            <a:pPr marL="0" indent="0">
              <a:buNone/>
            </a:pPr>
            <a:r>
              <a:rPr lang="x-none" dirty="0"/>
              <a:t>и треба да </a:t>
            </a:r>
            <a:r>
              <a:rPr lang="x-none" i="1" dirty="0" smtClean="0"/>
              <a:t>расте</a:t>
            </a:r>
            <a:r>
              <a:rPr lang="x-none" dirty="0" smtClean="0"/>
              <a:t>!</a:t>
            </a:r>
          </a:p>
          <a:p>
            <a:pPr marL="0" indent="0">
              <a:buNone/>
            </a:pPr>
            <a:r>
              <a:rPr lang="x-none" dirty="0" smtClean="0"/>
              <a:t>                  Душан </a:t>
            </a:r>
            <a:r>
              <a:rPr lang="x-none" dirty="0"/>
              <a:t>Радовић, </a:t>
            </a:r>
            <a:r>
              <a:rPr lang="x-none" dirty="0" smtClean="0"/>
              <a:t>Здравица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2971800" cy="1943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1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Симплоха</a:t>
            </a:r>
            <a:r>
              <a:rPr lang="x-none" sz="4000" dirty="0" smtClean="0"/>
              <a:t/>
            </a:r>
            <a:br>
              <a:rPr lang="x-none" sz="4000" dirty="0" smtClean="0"/>
            </a:b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комбинација/уједињење </a:t>
            </a:r>
            <a:r>
              <a:rPr lang="x-none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епифоре и анафоре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x-none" sz="3600" dirty="0"/>
          </a:p>
          <a:p>
            <a:pPr marL="0" indent="0">
              <a:buNone/>
            </a:pPr>
            <a:r>
              <a:rPr lang="x-none" sz="3600" i="1" dirty="0" smtClean="0"/>
              <a:t>Мјесец</a:t>
            </a:r>
            <a:r>
              <a:rPr lang="x-none" sz="3600" dirty="0" smtClean="0"/>
              <a:t> </a:t>
            </a:r>
            <a:r>
              <a:rPr lang="x-none" sz="3600" dirty="0"/>
              <a:t>ће сјати цијелу </a:t>
            </a:r>
            <a:r>
              <a:rPr lang="x-none" sz="3600" i="1" dirty="0"/>
              <a:t>ову ноћ</a:t>
            </a:r>
            <a:r>
              <a:rPr lang="x-none" sz="3600" dirty="0"/>
              <a:t>,</a:t>
            </a:r>
            <a:endParaRPr lang="en-US" sz="3600" dirty="0"/>
          </a:p>
          <a:p>
            <a:pPr marL="0" indent="0">
              <a:buNone/>
            </a:pPr>
            <a:r>
              <a:rPr lang="x-none" sz="3600" i="1" dirty="0"/>
              <a:t>Мјесец</a:t>
            </a:r>
            <a:r>
              <a:rPr lang="x-none" sz="3600" dirty="0"/>
              <a:t> ће звати цијелу </a:t>
            </a:r>
            <a:r>
              <a:rPr lang="x-none" sz="3600" i="1" dirty="0"/>
              <a:t>ову </a:t>
            </a:r>
            <a:r>
              <a:rPr lang="x-none" sz="3600" i="1" dirty="0" smtClean="0"/>
              <a:t>ноћ.</a:t>
            </a:r>
            <a:endParaRPr lang="en-US" sz="3600" i="1" dirty="0"/>
          </a:p>
          <a:p>
            <a:pPr marL="0" indent="0">
              <a:buNone/>
            </a:pPr>
            <a:r>
              <a:rPr lang="x-none" dirty="0" smtClean="0"/>
              <a:t>                          </a:t>
            </a:r>
            <a:r>
              <a:rPr lang="x-none" sz="2800" dirty="0" smtClean="0"/>
              <a:t>Меша </a:t>
            </a:r>
            <a:r>
              <a:rPr lang="x-none" sz="2800" dirty="0"/>
              <a:t>Селимовић, </a:t>
            </a:r>
            <a:r>
              <a:rPr lang="x-none" sz="2800" i="1" dirty="0"/>
              <a:t>Д</a:t>
            </a:r>
            <a:r>
              <a:rPr lang="x-none" sz="2800" i="1" dirty="0" smtClean="0"/>
              <a:t>ервиш </a:t>
            </a:r>
            <a:r>
              <a:rPr lang="x-none" sz="2800" i="1" dirty="0"/>
              <a:t>и смрт</a:t>
            </a:r>
            <a:endParaRPr lang="en-US" sz="2800" i="1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2362200" cy="1771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6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600" dirty="0" smtClean="0"/>
              <a:t/>
            </a:r>
            <a:br>
              <a:rPr lang="x-none" sz="3600" dirty="0" smtClean="0"/>
            </a:br>
            <a:r>
              <a:rPr lang="x-none" sz="4000" dirty="0" smtClean="0"/>
              <a:t>У </a:t>
            </a:r>
            <a:r>
              <a:rPr lang="x-non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реторици</a:t>
            </a:r>
            <a:r>
              <a:rPr lang="x-none" sz="4000" dirty="0"/>
              <a:t>, оваква понављања имају стилистичко „украсну“ улогу</a:t>
            </a:r>
            <a:r>
              <a:rPr lang="x-none" sz="40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x-non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Лингвистика </a:t>
            </a:r>
            <a:r>
              <a:rPr lang="x-non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 </a:t>
            </a:r>
            <a:r>
              <a:rPr lang="x-none" sz="3600" dirty="0"/>
              <a:t>ова понављања посматра динамички</a:t>
            </a:r>
            <a:r>
              <a:rPr lang="x-none" sz="3600" dirty="0" smtClean="0"/>
              <a:t>:</a:t>
            </a:r>
          </a:p>
          <a:p>
            <a:pPr marL="0" indent="0" algn="ctr">
              <a:buNone/>
            </a:pPr>
            <a:r>
              <a:rPr lang="x-none" sz="3600" dirty="0" smtClean="0"/>
              <a:t> као начин </a:t>
            </a:r>
            <a:r>
              <a:rPr lang="x-none" sz="3600" dirty="0"/>
              <a:t>да се реченице повежу и уједине у надреченично </a:t>
            </a:r>
            <a:r>
              <a:rPr lang="x-none" sz="3600" dirty="0" smtClean="0"/>
              <a:t>јединство.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1790700" cy="13430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790700" cy="13430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799"/>
            <a:ext cx="1790700" cy="13430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5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Анадиплоза (епианафора) </a:t>
            </a:r>
            <a:r>
              <a:rPr lang="x-none" sz="3100" dirty="0" smtClean="0"/>
              <a:t/>
            </a:r>
            <a:br>
              <a:rPr lang="x-none" sz="3100" dirty="0" smtClean="0"/>
            </a:br>
            <a:r>
              <a:rPr lang="x-none" sz="3100" dirty="0" smtClean="0"/>
              <a:t> </a:t>
            </a: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једна </a:t>
            </a:r>
            <a:r>
              <a:rPr lang="x-none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више речи с краја стиха понавља </a:t>
            </a: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</a:t>
            </a:r>
            <a:b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почетку следећег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x-none" dirty="0" smtClean="0"/>
              <a:t>Врати </a:t>
            </a:r>
            <a:r>
              <a:rPr lang="x-none" dirty="0"/>
              <a:t>ми </a:t>
            </a:r>
            <a:r>
              <a:rPr lang="x-none" i="1" dirty="0"/>
              <a:t>моје крпице</a:t>
            </a:r>
            <a:endParaRPr lang="en-US" i="1" dirty="0"/>
          </a:p>
          <a:p>
            <a:pPr marL="0" indent="0">
              <a:buNone/>
            </a:pPr>
            <a:r>
              <a:rPr lang="x-none" i="1" dirty="0"/>
              <a:t>моје крпице </a:t>
            </a:r>
            <a:r>
              <a:rPr lang="x-none" dirty="0"/>
              <a:t>од чистог сна</a:t>
            </a:r>
            <a:endParaRPr lang="en-US" dirty="0"/>
          </a:p>
          <a:p>
            <a:pPr marL="0" indent="0">
              <a:buNone/>
            </a:pPr>
            <a:r>
              <a:rPr lang="x-none" sz="2600" dirty="0" smtClean="0"/>
              <a:t>                                                  Васко Попа, </a:t>
            </a:r>
            <a:r>
              <a:rPr lang="x-none" sz="2600" dirty="0"/>
              <a:t>В</a:t>
            </a:r>
            <a:r>
              <a:rPr lang="x-none" sz="2600" dirty="0" smtClean="0"/>
              <a:t>рати </a:t>
            </a:r>
            <a:r>
              <a:rPr lang="x-none" sz="2600" dirty="0"/>
              <a:t>ми моје </a:t>
            </a:r>
            <a:r>
              <a:rPr lang="x-none" sz="2600" dirty="0" smtClean="0"/>
              <a:t>крпице</a:t>
            </a:r>
            <a:endParaRPr lang="en-US" sz="2600" dirty="0"/>
          </a:p>
          <a:p>
            <a:pPr marL="0" indent="0">
              <a:buNone/>
            </a:pPr>
            <a:r>
              <a:rPr lang="x-none" dirty="0"/>
              <a:t> </a:t>
            </a:r>
            <a:endParaRPr lang="en-US" dirty="0"/>
          </a:p>
          <a:p>
            <a:pPr marL="0" indent="0">
              <a:buNone/>
            </a:pPr>
            <a:r>
              <a:rPr lang="x-none" dirty="0"/>
              <a:t>Познала сам те кад снег се </a:t>
            </a:r>
            <a:r>
              <a:rPr lang="x-none" i="1" dirty="0" smtClean="0"/>
              <a:t>топи</a:t>
            </a:r>
            <a:r>
              <a:rPr lang="x-none" dirty="0" smtClean="0"/>
              <a:t>,</a:t>
            </a:r>
            <a:endParaRPr lang="en-US" dirty="0"/>
          </a:p>
          <a:p>
            <a:pPr marL="0" indent="0">
              <a:buNone/>
            </a:pPr>
            <a:r>
              <a:rPr lang="x-none" i="1" dirty="0"/>
              <a:t>т</a:t>
            </a:r>
            <a:r>
              <a:rPr lang="x-none" i="1" dirty="0" smtClean="0"/>
              <a:t>опи</a:t>
            </a:r>
            <a:r>
              <a:rPr lang="x-none" dirty="0" smtClean="0"/>
              <a:t>, </a:t>
            </a:r>
            <a:r>
              <a:rPr lang="x-none" dirty="0"/>
              <a:t>и дува ветар млак.</a:t>
            </a:r>
            <a:endParaRPr lang="en-US" dirty="0"/>
          </a:p>
          <a:p>
            <a:pPr marL="0" indent="0">
              <a:buNone/>
            </a:pPr>
            <a:r>
              <a:rPr lang="x-none" dirty="0"/>
              <a:t>Близина пролећа душу ми </a:t>
            </a:r>
            <a:r>
              <a:rPr lang="x-none" i="1" dirty="0"/>
              <a:t>опи</a:t>
            </a:r>
            <a:r>
              <a:rPr lang="x-none" dirty="0"/>
              <a:t>,</a:t>
            </a:r>
            <a:endParaRPr lang="en-US" dirty="0"/>
          </a:p>
          <a:p>
            <a:pPr marL="0" indent="0">
              <a:buNone/>
            </a:pPr>
            <a:r>
              <a:rPr lang="x-none" i="1" dirty="0"/>
              <a:t>о</a:t>
            </a:r>
            <a:r>
              <a:rPr lang="x-none" i="1" dirty="0" smtClean="0"/>
              <a:t>пи</a:t>
            </a:r>
            <a:r>
              <a:rPr lang="x-none" dirty="0" smtClean="0"/>
              <a:t>, </a:t>
            </a:r>
            <a:r>
              <a:rPr lang="x-none" dirty="0"/>
              <a:t>па жудно удисах </a:t>
            </a:r>
            <a:r>
              <a:rPr lang="x-none" dirty="0" smtClean="0"/>
              <a:t>зрак.</a:t>
            </a:r>
            <a:endParaRPr lang="en-US" dirty="0"/>
          </a:p>
          <a:p>
            <a:pPr marL="0" indent="0">
              <a:buNone/>
            </a:pPr>
            <a:r>
              <a:rPr lang="x-none" sz="2600" dirty="0" smtClean="0"/>
              <a:t>                                                Десанка </a:t>
            </a:r>
            <a:r>
              <a:rPr lang="x-none" sz="2600" dirty="0"/>
              <a:t>Максимовић, Предосећање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147887" cy="18228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x-none" sz="4000" dirty="0" smtClean="0"/>
              <a:t>Од </a:t>
            </a:r>
            <a:r>
              <a:rPr lang="x-none" sz="4000" dirty="0"/>
              <a:t>свих наведених фигура понављања једино се </a:t>
            </a:r>
            <a:r>
              <a:rPr lang="x-none" sz="4000" b="1" dirty="0"/>
              <a:t>анадиплозички принцип </a:t>
            </a:r>
            <a:r>
              <a:rPr lang="x-none" sz="4000" dirty="0"/>
              <a:t>може директно превести у принцип праве текстуалне везе, и то принцип </a:t>
            </a:r>
            <a:r>
              <a:rPr lang="x-none" sz="4000" i="1" dirty="0"/>
              <a:t>ланчане</a:t>
            </a:r>
            <a:r>
              <a:rPr lang="x-none" sz="4000" dirty="0"/>
              <a:t> </a:t>
            </a:r>
            <a:r>
              <a:rPr lang="x-none" sz="4000" i="1" dirty="0"/>
              <a:t>или</a:t>
            </a:r>
            <a:r>
              <a:rPr lang="x-none" sz="4000" dirty="0"/>
              <a:t> </a:t>
            </a:r>
            <a:r>
              <a:rPr lang="x-none" sz="4000" i="1" dirty="0"/>
              <a:t>линеарне везе реченица </a:t>
            </a:r>
            <a:r>
              <a:rPr lang="x-none" sz="4000" dirty="0"/>
              <a:t>у </a:t>
            </a:r>
            <a:r>
              <a:rPr lang="x-none" sz="4000" dirty="0" smtClean="0"/>
              <a:t>тексту.</a:t>
            </a:r>
          </a:p>
          <a:p>
            <a:pPr marL="0" indent="0" algn="ctr">
              <a:buNone/>
            </a:pPr>
            <a:r>
              <a:rPr lang="x-none" sz="2800" dirty="0" smtClean="0"/>
              <a:t>                                            </a:t>
            </a:r>
            <a:r>
              <a:rPr lang="x-none" dirty="0" smtClean="0"/>
              <a:t>    (Ковачевић 2000: 298)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644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 Илијана Чутура Маја Димитријевић   Project title:  Harmonization and Modernization of the Curriculum for Primary Teacher Education (HAMOC) Project number: 516762-TEMPUS-1-2011-1-RS-TEMPUS-JPCR                    </vt:lpstr>
      <vt:lpstr> У књижевном тексту се одступа од уобичајеног начина изражавања.   Фигуративан говор   :   обичан говор,                                                  научне  расправе,                                                 службени списи </vt:lpstr>
      <vt:lpstr> Лирски/синтаксички паралелизми (фигуре понављања) анафора епифора симплоха анадиплоза (епианафора) </vt:lpstr>
      <vt:lpstr> Анафора  понављање исте речи или групе речи на почетку неколико стихова или реченица </vt:lpstr>
      <vt:lpstr>Епифора  понављање исте речи или групе речи на крају неколико стихова или реченица</vt:lpstr>
      <vt:lpstr> Симплоха  комбинација/уједињење епифоре и анафоре </vt:lpstr>
      <vt:lpstr> У реторици, оваква понављања имају стилистичко „украсну“ улогу. </vt:lpstr>
      <vt:lpstr> Анадиплоза (епианафора)   једна или више речи с краја стиха понавља се  на почетку следећег </vt:lpstr>
      <vt:lpstr>PowerPoint Presentation</vt:lpstr>
      <vt:lpstr> Истовремено и вишеструко комбиновање: анфора, епифора, анадиплоза и анаепифора  унутар једног текста </vt:lpstr>
      <vt:lpstr>Парономазија </vt:lpstr>
      <vt:lpstr> БЛИСКОЗВУЧНОСТ  КАО ОСНОВНА ОДЛИКА ПАРОНОМАЗИЈЕ </vt:lpstr>
      <vt:lpstr>Пример из Шекспировог Хамлета  </vt:lpstr>
      <vt:lpstr>Парономазија</vt:lpstr>
      <vt:lpstr>Подврсте парономазије</vt:lpstr>
      <vt:lpstr>  Подврсте парономазије апофонија  хомојарктон  хомојотелеутон  хомојоптотон  (Ковачевић 1998: 140) </vt:lpstr>
      <vt:lpstr>  Парономазија у поезији у различитим подтиповима и њиховим комбинацијама </vt:lpstr>
      <vt:lpstr>    Хомојоптотон – подударање једнаких граматема  посебан је случај хомојотелеутона.  </vt:lpstr>
      <vt:lpstr>  Ова Радовићева телевизијска творевина по форми је прилагођена овом медију.  Она обједињује секвенце прозе, драмског текста и поезије, а у прозним сегментима неретко укључује парономазијске фигуре, као на пример: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Илијана Чутура Маја Димитријевић   Project title:  Harmonization and Modernization of the Curriculum for Primary Teacher Education (HAMOC) Project number: 516762-TEMPUS-1-2011-1-RS-TEMPUS-JPCR              лого универзитета</dc:title>
  <dc:creator>Maja</dc:creator>
  <cp:lastModifiedBy>Natasa</cp:lastModifiedBy>
  <cp:revision>17</cp:revision>
  <dcterms:created xsi:type="dcterms:W3CDTF">2015-02-22T21:27:41Z</dcterms:created>
  <dcterms:modified xsi:type="dcterms:W3CDTF">2015-04-02T18:27:49Z</dcterms:modified>
</cp:coreProperties>
</file>