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6" r:id="rId3"/>
    <p:sldId id="262" r:id="rId4"/>
    <p:sldId id="257" r:id="rId5"/>
    <p:sldId id="258" r:id="rId6"/>
    <p:sldId id="259" r:id="rId7"/>
    <p:sldId id="290" r:id="rId8"/>
    <p:sldId id="263" r:id="rId9"/>
    <p:sldId id="260" r:id="rId10"/>
    <p:sldId id="266" r:id="rId11"/>
    <p:sldId id="264" r:id="rId12"/>
    <p:sldId id="291" r:id="rId13"/>
    <p:sldId id="265" r:id="rId14"/>
    <p:sldId id="292" r:id="rId15"/>
    <p:sldId id="261" r:id="rId16"/>
    <p:sldId id="267" r:id="rId17"/>
    <p:sldId id="268" r:id="rId18"/>
    <p:sldId id="293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94" r:id="rId28"/>
    <p:sldId id="277" r:id="rId29"/>
    <p:sldId id="278" r:id="rId30"/>
    <p:sldId id="295" r:id="rId31"/>
    <p:sldId id="279" r:id="rId32"/>
    <p:sldId id="280" r:id="rId33"/>
    <p:sldId id="281" r:id="rId34"/>
    <p:sldId id="283" r:id="rId35"/>
    <p:sldId id="296" r:id="rId36"/>
    <p:sldId id="286" r:id="rId37"/>
    <p:sldId id="297" r:id="rId38"/>
    <p:sldId id="287" r:id="rId39"/>
    <p:sldId id="298" r:id="rId40"/>
    <p:sldId id="299" r:id="rId41"/>
    <p:sldId id="288" r:id="rId42"/>
    <p:sldId id="300" r:id="rId43"/>
    <p:sldId id="301" r:id="rId4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047DA-6955-400B-BC6A-F941F680B2A7}" type="datetimeFigureOut">
              <a:rPr lang="sr-Latn-CS" smtClean="0"/>
              <a:pPr/>
              <a:t>5.4.2015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A4CC6-9799-4949-8648-30832323CAF6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sopis.fasper.bg.ac.rs/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958166" cy="5378940"/>
          </a:xfrm>
        </p:spPr>
        <p:txBody>
          <a:bodyPr>
            <a:normAutofit/>
          </a:bodyPr>
          <a:lstStyle/>
          <a:p>
            <a:r>
              <a:rPr lang="sr-Latn-CS" sz="2200" b="1" dirty="0" smtClean="0">
                <a:latin typeface="Times New Roman" pitchFamily="18" charset="0"/>
                <a:cs typeface="Times New Roman" pitchFamily="18" charset="0"/>
              </a:rPr>
              <a:t>Univerzitet </a:t>
            </a:r>
            <a:r>
              <a:rPr lang="sr-Latn-CS" sz="2200" b="1" dirty="0" smtClean="0">
                <a:latin typeface="Times New Roman" pitchFamily="18" charset="0"/>
                <a:cs typeface="Times New Roman" pitchFamily="18" charset="0"/>
              </a:rPr>
              <a:t>u Novom Sadu, Pedagoški fakultet u Somboru</a:t>
            </a:r>
            <a:r>
              <a:rPr lang="sr-Latn-CS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C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sr-Latn-CS" sz="3200" b="1" dirty="0" smtClean="0">
                <a:latin typeface="Times New Roman" pitchFamily="18" charset="0"/>
                <a:cs typeface="Times New Roman" pitchFamily="18" charset="0"/>
              </a:rPr>
              <a:t>Deca sa intelektualnim smetnjama</a:t>
            </a:r>
            <a:br>
              <a:rPr lang="sr-Latn-C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C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C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2200" b="1" dirty="0" smtClean="0"/>
              <a:t>Mentor</a:t>
            </a:r>
            <a:r>
              <a:rPr lang="sr-Latn-RS" sz="2200" b="1" dirty="0"/>
              <a:t>: doc. dr </a:t>
            </a:r>
            <a:r>
              <a:rPr lang="sr-Latn-RS" sz="2200" b="1" dirty="0" smtClean="0"/>
              <a:t>Mia Marić</a:t>
            </a:r>
            <a:r>
              <a:rPr lang="sr-Latn-RS" sz="2200" dirty="0"/>
              <a:t/>
            </a:r>
            <a:br>
              <a:rPr lang="sr-Latn-RS" sz="2200" dirty="0"/>
            </a:br>
            <a:r>
              <a:rPr lang="sr-Latn-RS" sz="2200" b="1" dirty="0"/>
              <a:t>Student: Sanja </a:t>
            </a:r>
            <a:r>
              <a:rPr lang="sr-Latn-RS" sz="2200" b="1" dirty="0" smtClean="0"/>
              <a:t>Horti 10/03/020</a:t>
            </a:r>
            <a:br>
              <a:rPr lang="sr-Latn-RS" sz="2200" b="1" dirty="0" smtClean="0"/>
            </a:br>
            <a:r>
              <a:rPr lang="sr-Latn-RS" sz="2200" b="1" dirty="0"/>
              <a:t/>
            </a:r>
            <a:br>
              <a:rPr lang="sr-Latn-RS" sz="2200" b="1" dirty="0"/>
            </a:br>
            <a:r>
              <a:rPr lang="sr-Latn-RS" sz="2200" b="1" dirty="0" smtClean="0"/>
              <a:t/>
            </a:r>
            <a:br>
              <a:rPr lang="sr-Latn-RS" sz="2200" b="1" dirty="0" smtClean="0"/>
            </a:br>
            <a:r>
              <a:rPr lang="sr-Latn-RS" sz="2200" b="1" dirty="0"/>
              <a:t/>
            </a:r>
            <a:br>
              <a:rPr lang="sr-Latn-RS" sz="2200" b="1" dirty="0"/>
            </a:br>
            <a:r>
              <a:rPr lang="sr-Latn-RS" sz="2000" i="1" dirty="0"/>
              <a:t>Project title</a:t>
            </a:r>
            <a:r>
              <a:rPr lang="sr-Latn-RS" sz="2000" dirty="0"/>
              <a:t>: </a:t>
            </a:r>
            <a:br>
              <a:rPr lang="sr-Latn-RS" sz="2000" dirty="0"/>
            </a:br>
            <a:r>
              <a:rPr lang="en-US" sz="2000" dirty="0"/>
              <a:t>Harmonization and Modernization of the Curriculum for Primary Teacher Education (HAMOC)</a:t>
            </a:r>
            <a:r>
              <a:rPr lang="sr-Latn-RS" sz="2000" dirty="0"/>
              <a:t/>
            </a:r>
            <a:br>
              <a:rPr lang="sr-Latn-RS" sz="2000" dirty="0"/>
            </a:br>
            <a:r>
              <a:rPr lang="sr-Latn-RS" sz="2000" i="1" dirty="0"/>
              <a:t>Project number</a:t>
            </a:r>
            <a:r>
              <a:rPr lang="sr-Latn-RS" sz="2000" dirty="0"/>
              <a:t>: </a:t>
            </a:r>
            <a:r>
              <a:rPr lang="en-US" sz="2000" dirty="0" smtClean="0"/>
              <a:t>516762-TEMPUS-1-2011-1-RS-TEMPUS-JPCR</a:t>
            </a:r>
            <a:r>
              <a:rPr lang="sr-Latn-RS" sz="2000" dirty="0" smtClean="0"/>
              <a:t/>
            </a:r>
            <a:br>
              <a:rPr lang="sr-Latn-RS" sz="2000" dirty="0" smtClean="0"/>
            </a:br>
            <a:r>
              <a:rPr lang="sr-Latn-RS" sz="2000" dirty="0"/>
              <a:t/>
            </a:r>
            <a:br>
              <a:rPr lang="sr-Latn-RS" sz="2000" dirty="0"/>
            </a:br>
            <a:endParaRPr lang="sr-Latn-C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eu_flag_temp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5301208"/>
            <a:ext cx="1487488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Karakteristike dece sa intelektualnim smetnjama</a:t>
            </a:r>
            <a:endParaRPr lang="sr-Latn-C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Tako npr. Đačkov je kod ove dece utvrdio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postojanje zastoja u razvoju vizuelne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percepcije, teškoće u razumevanju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značenja opaženog, nerealno opažanje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sredine u odnosu na sebe, nerazumevanje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socijalnih odnosa, otežan proces analize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 sinteze i osiromašeno shvatanje opaženih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pojava. 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Karakteristike dece sa intelektualnim smetnjama</a:t>
            </a:r>
            <a:endParaRPr lang="sr-Latn-C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</p:spPr>
        <p:txBody>
          <a:bodyPr>
            <a:no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Uz oštećenje saznajnih funkcija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najčešće se javljaju oštećenje motorike i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poremećaj u govornoj artikulaciji,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razumevanju govora i iskazivanju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misli govorom. 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Karakteristike dece sa intelektualnim smetnjama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Iskazi roditelja pokazuju da deca iz ove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grupe ispoljavaju „tvrdoglavost“,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sklonost ka ponavljanju kazanog ili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učinjenog i odbijanju zahteva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(roditelja, nastavnika...) da nešto urade. 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Karakteristike dece sa intelektualnim smetnjama</a:t>
            </a:r>
            <a:endParaRPr lang="sr-Latn-C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Vaspitači i nastavnici ih opisuju kao decu koja su „lepljiva“, a nekad i agresivna. 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images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714620"/>
            <a:ext cx="8072494" cy="3880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Karakteristike dece sa intelektualnim smetnjama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Agresivnost se najčešće ispoljava u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odnosu sa vršnjacima, pogotovo onda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kada im vršnjaci upućuju  uvredljive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nadimke ili im se podsmevaju. 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Iz ovog opisa jasno je da su „lepljivost“,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agresivnost, „lenjost“ i slične osobine posledica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grešaka sredine i da se mogu bitno ublažiti. 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Klasifikacija dece sa intelektualnim smetnjama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Služi za pripremu škole ili vrtića za</a:t>
            </a:r>
          </a:p>
          <a:p>
            <a:r>
              <a:rPr lang="sr-Latn-C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prihvatanje i pomoć deci ometenoj </a:t>
            </a:r>
          </a:p>
          <a:p>
            <a:r>
              <a:rPr lang="sr-Latn-C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 razvoju, a ne za individualno </a:t>
            </a:r>
          </a:p>
          <a:p>
            <a:r>
              <a:rPr lang="sr-Latn-C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obeležavanje (stigmatizaciju) deteta</a:t>
            </a:r>
            <a:endParaRPr lang="sr-Latn-CS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Klasifikacija mentalne ometenosti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70000"/>
              </a:lnSpc>
            </a:pP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5000"/>
              </a:lnSpc>
            </a:pPr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Laka : 50 – 70 IQ </a:t>
            </a:r>
          </a:p>
          <a:p>
            <a:pPr algn="just">
              <a:lnSpc>
                <a:spcPct val="85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Može da funkcioniše samostalno</a:t>
            </a:r>
          </a:p>
          <a:p>
            <a:pPr algn="just">
              <a:lnSpc>
                <a:spcPct val="85000"/>
              </a:lnSpc>
            </a:pPr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Umerena :  35 – 50 IQ</a:t>
            </a:r>
          </a:p>
          <a:p>
            <a:pPr algn="just">
              <a:lnSpc>
                <a:spcPct val="85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Potreban neki nadzor i supervizija</a:t>
            </a:r>
          </a:p>
          <a:p>
            <a:pPr algn="just">
              <a:lnSpc>
                <a:spcPct val="85000"/>
              </a:lnSpc>
            </a:pPr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Teška : 20 – 35 IQ</a:t>
            </a:r>
          </a:p>
          <a:p>
            <a:pPr algn="just">
              <a:lnSpc>
                <a:spcPct val="85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Potreban jači nadzor i supervizija</a:t>
            </a:r>
          </a:p>
          <a:p>
            <a:pPr algn="just">
              <a:lnSpc>
                <a:spcPct val="85000"/>
              </a:lnSpc>
            </a:pPr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Duboka : 0 – 20 IQ</a:t>
            </a:r>
          </a:p>
          <a:p>
            <a:pPr algn="just">
              <a:lnSpc>
                <a:spcPct val="85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Nesposoban za izvršavanje najjednostavnijih zadataka</a:t>
            </a:r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i="1" dirty="0" smtClean="0">
                <a:latin typeface="Times New Roman" pitchFamily="18" charset="0"/>
                <a:cs typeface="Times New Roman" pitchFamily="18" charset="0"/>
              </a:rPr>
              <a:t>Laka mentalna retardacija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IQ= 50-60</a:t>
            </a:r>
          </a:p>
          <a:p>
            <a:pPr>
              <a:buFont typeface="Wingdings" pitchFamily="2" charset="2"/>
              <a:buChar char="ü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Sporije prolaženje kroz faze kognitivnog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razvoja i zadržavanje na fazi konkretnih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operacija.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Laka mentalna retardacija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Kašnjenje u progovaranju i razvoju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receptivnog i ekspresivnog govora,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osposobljavaju se uglavnom za jednostavnu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konverzaciju i komunikaciju u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svakodnevnim životnim situacijama.</a:t>
            </a:r>
          </a:p>
          <a:p>
            <a:pPr>
              <a:buFont typeface="Wingdings" pitchFamily="2" charset="2"/>
              <a:buChar char="ü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Mnogi zaostaju u čitanju i pisanju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i="1" dirty="0" smtClean="0">
                <a:latin typeface="Times New Roman" pitchFamily="18" charset="0"/>
                <a:cs typeface="Times New Roman" pitchFamily="18" charset="0"/>
              </a:rPr>
              <a:t>Umerena mentalna retardacija</a:t>
            </a:r>
            <a:endParaRPr lang="sr-Latn-C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IQ= 35-49 ,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Dostižu stepen preoperacionog mišljenja,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pretežno perceptivni i intuitivni nivo 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Zaostaju u receptivnom i ekspresivnom 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govoru i pokazuju tendenciju artikulacionih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grešaka karakterističnih za decu mnogo nižeg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kalendarskog uzrasta. Ograničena i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pojednostavljena konverzacija i komunikacija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često podpomognuta gestom</a:t>
            </a:r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928802"/>
            <a:ext cx="7772400" cy="1470025"/>
          </a:xfrm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Autofit/>
          </a:bodyPr>
          <a:lstStyle/>
          <a:p>
            <a:r>
              <a:rPr lang="sr-Latn-CS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DECA SA INTELEKTUALNIM SMETNJAMA</a:t>
            </a:r>
            <a:endParaRPr lang="sr-Latn-CS" sz="5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Teška mentalna retardacija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IQ= 20-34</a:t>
            </a:r>
          </a:p>
          <a:p>
            <a:pPr>
              <a:buFont typeface="Wingdings" pitchFamily="2" charset="2"/>
              <a:buChar char="ü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Izražena senzomotorna oštećenja i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veoma otežan govor i razni aspekti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jezičke razvijenosti, vrlo ograničena i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svedena komunikacija.</a:t>
            </a: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i="1" dirty="0" smtClean="0">
                <a:latin typeface="Times New Roman" pitchFamily="18" charset="0"/>
                <a:cs typeface="Times New Roman" pitchFamily="18" charset="0"/>
              </a:rPr>
              <a:t>Duboka mentalna retardacija</a:t>
            </a:r>
            <a:endParaRPr lang="sr-Latn-C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IQ ispod 20</a:t>
            </a:r>
          </a:p>
          <a:p>
            <a:pPr>
              <a:buFont typeface="Wingdings" pitchFamily="2" charset="2"/>
              <a:buChar char="ü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Često mutizam ili vrlo rudimentaran govor i komunikacija (gest)</a:t>
            </a:r>
          </a:p>
          <a:p>
            <a:pPr>
              <a:buFont typeface="Wingdings" pitchFamily="2" charset="2"/>
              <a:buChar char="ü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Može biti povezana sa psihozom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Osubelova klasifikacija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Deli decu prema intelektualnoj razvijenosti na bistru,prosečnu i zaostalu </a:t>
            </a:r>
          </a:p>
          <a:p>
            <a:pPr>
              <a:lnSpc>
                <a:spcPct val="8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Njihov intelektualni razvoj se razlikuje u brzini, nivou i u pogledu organizacije i kvaliteta intelektualnih struktura. Zaostali ne dosežu nivo intelektualne zrelosti i njihov razvoj je diskontinuiran (za razliku od prosečnih gde je kontinuiran i ujednačen tempo razvoja a kod bistrih ubrzan)</a:t>
            </a: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Osubelova klasifikacija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Zaostali su dobro rešavali spacijalne 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probleme i zadatke sa manipulisanjem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konkretnim materijal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Slabo su rešavali aritmetič. zadatke,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slabo rezonovanje, slabo su razumeli 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pročitano, slabo je bilo korišćenje jezika.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Govor i jezik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ALOGIJE</a:t>
            </a:r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nesposobnost govorenja (mutizam)</a:t>
            </a:r>
          </a:p>
          <a:p>
            <a:pPr>
              <a:lnSpc>
                <a:spcPct val="80000"/>
              </a:lnSpc>
            </a:pPr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DISLOGIJE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: raznovrsni poremećaji 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govora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-kašnjenje u progovaranju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-siromašan govor (hipologija)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-spor govor (bradilogija)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-disleksija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-perseveracije                          -disgrafija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-poremećaji artikulacije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Komunikativne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sposobnosti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Komunikativne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sposobnosti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generalno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oštećene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socijalna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redukovana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mentalnom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ometenošću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pisanju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neverbalnoj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komunikaciji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društvenoj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interakciji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Deca sa Daunovim sindromom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Najveća kategorija dece sa intelektualnim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zaostajanjem u razvoju koja se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identifikuje obično na rođenju.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Deca ne dosežu isti nivo inteligencije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kao normalni mada neki tvde da ova deca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otpočinju život sa prosečnim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normalnim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IQ ili IQ oko 70 a zatim on opada sa uzrastom.</a:t>
            </a:r>
          </a:p>
          <a:p>
            <a:pPr>
              <a:buNone/>
            </a:pPr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zicke karakteristike osoba sa Dounovim sindromo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Mnogi istraživači smatraju: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Da se jaz između normalne i DS dece širi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naročito ako nema dodatne stimulacije</a:t>
            </a:r>
          </a:p>
          <a:p>
            <a:pPr>
              <a:lnSpc>
                <a:spcPct val="9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Izgleda da je sredina u kojoj se odgaja 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dete od velikog uticaja</a:t>
            </a:r>
          </a:p>
          <a:p>
            <a:pPr>
              <a:lnSpc>
                <a:spcPct val="9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DS deca iz institucija značajno zaostaju i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za DS dece koja žive u svojim porodicama</a:t>
            </a:r>
          </a:p>
          <a:p>
            <a:pPr>
              <a:lnSpc>
                <a:spcPct val="9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Čak deca prvobitno odgajana u svojim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porodicama a zatim prebačena u instituciju ostaju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superiorna još 3-4god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na decu</a:t>
            </a:r>
          </a:p>
          <a:p>
            <a:pPr>
              <a:lnSpc>
                <a:spcPct val="9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institucionalizovanu od rođenja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i="1" dirty="0" smtClean="0">
                <a:latin typeface="Times New Roman" pitchFamily="18" charset="0"/>
                <a:cs typeface="Times New Roman" pitchFamily="18" charset="0"/>
              </a:rPr>
              <a:t>Komunikacija kod DS</a:t>
            </a:r>
            <a:endParaRPr lang="sr-Latn-C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Plač DS bebe je različit u kvantitetu i kvalitetu</a:t>
            </a:r>
          </a:p>
          <a:p>
            <a:pPr>
              <a:lnSpc>
                <a:spcPct val="8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Reakcije odraslih su da je plač 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“neprijatniji” od plača normalne dece. 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Ovo utiče na kvalitet i količinu kontakata</a:t>
            </a:r>
          </a:p>
          <a:p>
            <a:pPr>
              <a:lnSpc>
                <a:spcPct val="8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Kontakt očima sa majkom kasni 2,5 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nedelja (javlja se u 7 nedelji)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ŠTA SU INTELEKTUALNE SMETNJE?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43050"/>
            <a:ext cx="8229600" cy="4525963"/>
          </a:xfrm>
        </p:spPr>
        <p:txBody>
          <a:bodyPr/>
          <a:lstStyle/>
          <a:p>
            <a:r>
              <a:rPr lang="sr-Latn-CS" dirty="0">
                <a:latin typeface="Times New Roman" pitchFamily="18" charset="0"/>
                <a:cs typeface="Times New Roman" pitchFamily="18" charset="0"/>
              </a:rPr>
              <a:t>Poremećaji kognitivnih,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intelektualnih,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perceptivnih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i funkcija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pažnje obuhvataju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sve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stepene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mentalne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zaostalosti,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teškoće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u učenju izazvane bilo organskim,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bilo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socijalnim razlozima, govorne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disfunkcije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, poremećaje pažnje,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okulomotorne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perceptivne poremećaje i sl.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Komunikacija kod DS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Vokalizacija počinje kasnije i manje je vokalizacija ali se povećavaju oko 20 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nedelje kada ih ima više nego kod normalne dece</a:t>
            </a:r>
          </a:p>
          <a:p>
            <a:pPr>
              <a:lnSpc>
                <a:spcPct val="80000"/>
              </a:lnSpc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Pojava osmeha u 7 nedelji (3 nedelje kasni) i</a:t>
            </a:r>
          </a:p>
          <a:p>
            <a:pPr>
              <a:lnSpc>
                <a:spcPct val="80000"/>
              </a:lnSpc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dužina osmehivanja je manja pa raste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/>
          </a:p>
        </p:txBody>
      </p:sp>
      <p:pic>
        <p:nvPicPr>
          <p:cNvPr id="4" name="Picture 3" descr="Dete-Daunov-sindro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4000504"/>
            <a:ext cx="7786742" cy="25717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Krajem I godine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Kada deca sa normalnim razvojem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progovaraju DS deca se radije služe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gestovima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DS bebe imaju teškoća u imitaciji gestova,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reči, zvukova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Ovo je možda povezano i sa slabijim pamćenjem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Govor 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Neke bebe progovaraju u 12 m. Ali većina u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2godini. Neki progovaraju u 6 godini.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Rečenice sklapaju 1,5-11god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Artikulacija je obično slaba i teško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razumljiva</a:t>
            </a:r>
          </a:p>
          <a:p>
            <a:pPr>
              <a:buNone/>
            </a:pPr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i="1" dirty="0" smtClean="0">
                <a:latin typeface="Times New Roman" pitchFamily="18" charset="0"/>
                <a:cs typeface="Times New Roman" pitchFamily="18" charset="0"/>
              </a:rPr>
              <a:t>Značaj rehabilitacije</a:t>
            </a:r>
            <a:endParaRPr lang="sr-Latn-C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Pokazalo se da ako postoje dobri stimulativni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programi u institucijama deca napreduju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Kaningam i Sloper pokazali da su bolje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napredovala DS deca iz porodica gde je bilo više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poseta stručnjaka  (svakih 6 nedelja) nego tamo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gde je bilo 3 posete godišnje)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Preporuke za rad sa ovakvom decom: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dirty="0" smtClean="0">
                <a:latin typeface="+mj-lt"/>
              </a:rPr>
              <a:t>teorijske sadržaje pripremiti na način da se oni sažmu i svedu na najbitnije;</a:t>
            </a:r>
          </a:p>
          <a:p>
            <a:r>
              <a:rPr lang="vi-VN" dirty="0" smtClean="0">
                <a:latin typeface="+mj-lt"/>
              </a:rPr>
              <a:t>sadržaje približiti detetu na očigledan i jednostavan način;</a:t>
            </a:r>
          </a:p>
          <a:p>
            <a:r>
              <a:rPr lang="sr-Latn-CS" dirty="0" smtClean="0">
                <a:latin typeface="+mj-lt"/>
              </a:rPr>
              <a:t>n</a:t>
            </a:r>
            <a:r>
              <a:rPr lang="vi-VN" dirty="0" smtClean="0">
                <a:latin typeface="+mj-lt"/>
              </a:rPr>
              <a:t>astavne sadržaje povezivati sa svakodnevnim životom i iskustvom deteta;</a:t>
            </a:r>
          </a:p>
          <a:p>
            <a:endParaRPr lang="sr-Latn-C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Preporuke za rad sa ovakvom decom: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 koristiti elemente neposredne stvarnosti</a:t>
            </a:r>
            <a:endParaRPr lang="sr-Latn-CS" dirty="0" smtClean="0"/>
          </a:p>
          <a:p>
            <a:pPr>
              <a:buNone/>
            </a:pPr>
            <a:r>
              <a:rPr lang="vi-VN" dirty="0" smtClean="0"/>
              <a:t>(modele, slike i crteže bez detalja, sheme, </a:t>
            </a:r>
          </a:p>
          <a:p>
            <a:pPr>
              <a:buNone/>
            </a:pPr>
            <a:r>
              <a:rPr lang="vi-VN" dirty="0" smtClean="0"/>
              <a:t>prikaze...);</a:t>
            </a:r>
          </a:p>
          <a:p>
            <a:r>
              <a:rPr lang="vi-VN" dirty="0" smtClean="0"/>
              <a:t>obezbediti postupnost u radu;</a:t>
            </a:r>
          </a:p>
          <a:p>
            <a:r>
              <a:rPr lang="vi-VN" dirty="0" smtClean="0"/>
              <a:t>detetu davati jednostavne zadatke uz jasna obrazloženja;</a:t>
            </a:r>
          </a:p>
          <a:p>
            <a:r>
              <a:rPr lang="vi-VN" dirty="0" smtClean="0"/>
              <a:t>obezbediti dovoljno vremena za vežbanje i ponavljanje;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Preporuke za rad sa ovakvom decom: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dirty="0" smtClean="0">
                <a:latin typeface="+mj-lt"/>
              </a:rPr>
              <a:t>izlaganje treba uskladiti sa pojmovnim fondom i mogućnostima razumevanja;</a:t>
            </a:r>
          </a:p>
          <a:p>
            <a:r>
              <a:rPr lang="vi-VN" dirty="0" smtClean="0">
                <a:latin typeface="+mj-lt"/>
              </a:rPr>
              <a:t> koristiti kratke </a:t>
            </a:r>
            <a:r>
              <a:rPr lang="sr-Latn-CS" dirty="0" smtClean="0">
                <a:latin typeface="+mj-lt"/>
              </a:rPr>
              <a:t> </a:t>
            </a:r>
            <a:r>
              <a:rPr lang="vi-VN" dirty="0" smtClean="0">
                <a:latin typeface="+mj-lt"/>
              </a:rPr>
              <a:t>rečenice, usmerene na ono što je bitno;</a:t>
            </a:r>
          </a:p>
          <a:p>
            <a:endParaRPr lang="sr-Latn-CS" dirty="0">
              <a:latin typeface="+mj-lt"/>
            </a:endParaRPr>
          </a:p>
        </p:txBody>
      </p:sp>
      <p:pic>
        <p:nvPicPr>
          <p:cNvPr id="4" name="Picture 3" descr="daunov-sindrom-unutr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3714752"/>
            <a:ext cx="7286644" cy="2857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Preporuke za rad sa ovakvom decom: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>
                <a:latin typeface="+mj-lt"/>
              </a:rPr>
              <a:t>uvek je dobro izlaganje propratiti adekvatnim</a:t>
            </a:r>
            <a:endParaRPr lang="sr-Latn-CS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paralingvističkim znacima (boja, </a:t>
            </a:r>
            <a:endParaRPr lang="sr-Latn-CS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jačina, visina glasa, mimika, gest);</a:t>
            </a:r>
          </a:p>
          <a:p>
            <a:r>
              <a:rPr lang="vi-VN" dirty="0" smtClean="0">
                <a:latin typeface="+mj-lt"/>
              </a:rPr>
              <a:t>izlaganje učenika može se podsticati i razvijati</a:t>
            </a:r>
            <a:endParaRPr lang="sr-Latn-CS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uz pomoć vizuene podrške ili plana u obliku</a:t>
            </a:r>
            <a:endParaRPr lang="sr-Latn-CS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pitanja;</a:t>
            </a:r>
          </a:p>
          <a:p>
            <a:endParaRPr lang="sr-Latn-C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Preporuke za rad sa ovakvom decom: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dirty="0" smtClean="0">
                <a:latin typeface="+mj-lt"/>
              </a:rPr>
              <a:t> pri prepisivanju dozirati dužinu teksta s obzirom na mogućnosti deteta;</a:t>
            </a:r>
          </a:p>
          <a:p>
            <a:r>
              <a:rPr lang="vi-VN" dirty="0" smtClean="0">
                <a:latin typeface="+mj-lt"/>
              </a:rPr>
              <a:t>ako je tekst duži, a neophodno ga je </a:t>
            </a:r>
            <a:endParaRPr lang="sr-Latn-CS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prepisati, omogućiti detetu da to radi po</a:t>
            </a:r>
            <a:endParaRPr lang="sr-Latn-CS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delovima, uz obaveznu proveru ispravnosti</a:t>
            </a:r>
            <a:endParaRPr lang="sr-Latn-CS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prepisanog sadržaja;</a:t>
            </a:r>
          </a:p>
          <a:p>
            <a:endParaRPr lang="sr-Latn-C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Preporuke za rad sa ovakvom decom: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dirty="0" smtClean="0">
                <a:latin typeface="+mj-lt"/>
              </a:rPr>
              <a:t>ne insistirati na "hvatanju beleški";</a:t>
            </a:r>
          </a:p>
          <a:p>
            <a:r>
              <a:rPr lang="vi-VN" dirty="0" smtClean="0">
                <a:latin typeface="+mj-lt"/>
              </a:rPr>
              <a:t>ako su prisutne i teškoće u vizuelnoj percepciji, neophodno je prilagoditi štampani tekst za </a:t>
            </a:r>
          </a:p>
          <a:p>
            <a:r>
              <a:rPr lang="vi-VN" dirty="0" smtClean="0">
                <a:latin typeface="+mj-lt"/>
              </a:rPr>
              <a:t>prepisivanje (povećati razmak između reči, rečenica, redova teksta i/ili po potrebi označiti </a:t>
            </a:r>
          </a:p>
          <a:p>
            <a:endParaRPr lang="sr-Latn-C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sz="4000" b="1" i="1" dirty="0" smtClean="0">
                <a:latin typeface="Times New Roman" pitchFamily="18" charset="0"/>
                <a:cs typeface="Times New Roman" pitchFamily="18" charset="0"/>
              </a:rPr>
              <a:t>ŠTA SU INTELEKTUALNE SMETNJE?</a:t>
            </a:r>
            <a:endParaRPr lang="sr-Latn-C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Značajno ograničenje u celokupnom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životu pojedinca,okarakterisano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bitnim ispod prosečnim intelektualnim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funkcionisanjem , koje je istovremeno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propraćeno i težem savladavanju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dveju ili više adaptivnih  veština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Najčešće se utvrđuje pre 18te godine života</a:t>
            </a:r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Preporuke za rad sa ovakvom decom: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>
                <a:latin typeface="+mj-lt"/>
              </a:rPr>
              <a:t>rad po diktatu treba prilagoditi</a:t>
            </a:r>
            <a:endParaRPr lang="sr-Latn-CS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sposobnostima deteta – </a:t>
            </a:r>
            <a:endParaRPr lang="sr-Latn-CS" dirty="0" smtClean="0">
              <a:latin typeface="+mj-lt"/>
            </a:endParaRPr>
          </a:p>
          <a:p>
            <a:pPr>
              <a:buNone/>
            </a:pPr>
            <a:r>
              <a:rPr lang="vi-VN" dirty="0" smtClean="0">
                <a:latin typeface="+mj-lt"/>
              </a:rPr>
              <a:t>tempom, brzinom i izražajnošću </a:t>
            </a:r>
            <a:r>
              <a:rPr lang="sr-Latn-CS" dirty="0" smtClean="0">
                <a:latin typeface="+mj-lt"/>
              </a:rPr>
              <a:t> </a:t>
            </a:r>
            <a:r>
              <a:rPr lang="vi-VN" dirty="0" smtClean="0">
                <a:latin typeface="+mj-lt"/>
              </a:rPr>
              <a:t>čitanja;</a:t>
            </a:r>
          </a:p>
          <a:p>
            <a:endParaRPr lang="sr-Latn-C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Preporuke za rad sa ovakvom decom: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- crtežom potkrepiti ono što je u sadržaju najvažnije, ili predočiti sled događaja;</a:t>
            </a:r>
          </a:p>
          <a:p>
            <a:r>
              <a:rPr lang="vi-VN" dirty="0" smtClean="0"/>
              <a:t>- za vežbanje i ponavljanje koristiti individualizovane nastavne listiće ili razne vrste didaktičkih </a:t>
            </a:r>
          </a:p>
          <a:p>
            <a:r>
              <a:rPr lang="vi-VN" dirty="0" smtClean="0"/>
              <a:t>igara;</a:t>
            </a:r>
          </a:p>
          <a:p>
            <a:r>
              <a:rPr lang="vi-VN" dirty="0" smtClean="0"/>
              <a:t>- dozvoliti korišćenje kalkulatora pri računanju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Literatura 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OMETENO dete, Beograd: Zavod za udžbenike i nastavna sredstva, 1991</a:t>
            </a:r>
            <a:endParaRPr lang="sr-Latn-CS" dirty="0" smtClean="0"/>
          </a:p>
          <a:p>
            <a:r>
              <a:rPr lang="sr-Latn-CS" dirty="0" smtClean="0">
                <a:hlinkClick r:id="rId2"/>
              </a:rPr>
              <a:t>http://www.casopis.fasper.bg.ac.rs</a:t>
            </a: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6000" b="1" dirty="0" smtClean="0">
                <a:solidFill>
                  <a:srgbClr val="C00000"/>
                </a:solidFill>
              </a:rPr>
              <a:t>Hvala na pažnji!!!</a:t>
            </a:r>
            <a:endParaRPr lang="sr-Latn-CS" sz="6000" b="1" dirty="0">
              <a:solidFill>
                <a:srgbClr val="C00000"/>
              </a:solidFill>
            </a:endParaRPr>
          </a:p>
        </p:txBody>
      </p:sp>
      <p:pic>
        <p:nvPicPr>
          <p:cNvPr id="4" name="Content Placeholder 3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43049"/>
            <a:ext cx="9144000" cy="50568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Šta su adaptivne veštine?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Adaptacija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Komunikativne veštine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Briga o sebi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Socijalne veštine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Snalaženje u prostoru i vremenu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Slobodno vreme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Osposobljenost za rad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Zdravlje i sigurnost</a:t>
            </a:r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Koji su uzroci nastanka intelektualnih smetnji?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Uzroci mogu da budu biološki,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psihosocijalni i kombinovani, podatci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govore da čak u 30 do 40% slučajeva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uzrok nastanka intelektualnih smetnji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nije moguće odrediti</a:t>
            </a:r>
          </a:p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Uzroci takođe mogu da budu: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Nasledni – 5%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Problemi u trudnoći – 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Koji su uzroci nastanka intelektualnih smetnji?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Spoljašnji faktori – od 15 do 20 %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Rana oštećenja u embrionalnom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razvoju – 30 %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Hromozomski poremećaji,poremećaji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metabolizma,različiti sindromi,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krvarenja u mozgu,kao i ozlede i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infekcije mozga....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Karakteristike dece sa intelektualnim smetnjama</a:t>
            </a:r>
            <a:endParaRPr lang="sr-Latn-C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deca obuhvataju širok skup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poremećaja  u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intelektualnom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razvoju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rasponu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graničnih slučajeva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duboke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mentalne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zaostalosti. 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Granični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slučajevi najčešće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bivaju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otkriveni </a:t>
            </a:r>
            <a:r>
              <a:rPr lang="sr-Latn-CS" dirty="0">
                <a:latin typeface="Times New Roman" pitchFamily="18" charset="0"/>
                <a:cs typeface="Times New Roman" pitchFamily="18" charset="0"/>
              </a:rPr>
              <a:t>tek pri upisu za polazak u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školu.</a:t>
            </a:r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i="1" dirty="0" smtClean="0">
                <a:latin typeface="Times New Roman" pitchFamily="18" charset="0"/>
                <a:cs typeface="Times New Roman" pitchFamily="18" charset="0"/>
              </a:rPr>
              <a:t>Karakteristike dece sa intelektualnim smetnjama</a:t>
            </a:r>
            <a:endParaRPr lang="sr-Latn-C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Najčešće dolaze iz porodica koje su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socijalno deprivisane i žive u krajnje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nepovoljnim materijalnim uslovima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(deca iz romskih porodica kao najčešći primer). 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Brojna su ispitivanja karakteristika lako </a:t>
            </a:r>
          </a:p>
          <a:p>
            <a:pPr>
              <a:buNone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mentalno zaostale dece. </a:t>
            </a:r>
            <a:endParaRPr lang="sr-Latn-C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1495</Words>
  <Application>Microsoft Office PowerPoint</Application>
  <PresentationFormat>On-screen Show (4:3)</PresentationFormat>
  <Paragraphs>258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Univerzitet u Novom Sadu, Pedagoški fakultet u Somboru Deca sa intelektualnim smetnjama  Mentor: doc. dr Mia Marić Student: Sanja Horti 10/03/020    Project title:  Harmonization and Modernization of the Curriculum for Primary Teacher Education (HAMOC) Project number: 516762-TEMPUS-1-2011-1-RS-TEMPUS-JPCR  </vt:lpstr>
      <vt:lpstr>DECA SA INTELEKTUALNIM SMETNJAMA</vt:lpstr>
      <vt:lpstr>ŠTA SU INTELEKTUALNE SMETNJE?</vt:lpstr>
      <vt:lpstr>ŠTA SU INTELEKTUALNE SMETNJE?</vt:lpstr>
      <vt:lpstr>Šta su adaptivne veštine?</vt:lpstr>
      <vt:lpstr>Koji su uzroci nastanka intelektualnih smetnji?</vt:lpstr>
      <vt:lpstr>Koji su uzroci nastanka intelektualnih smetnji?</vt:lpstr>
      <vt:lpstr>Karakteristike dece sa intelektualnim smetnjama</vt:lpstr>
      <vt:lpstr>Karakteristike dece sa intelektualnim smetnjama</vt:lpstr>
      <vt:lpstr>Karakteristike dece sa intelektualnim smetnjama</vt:lpstr>
      <vt:lpstr>Karakteristike dece sa intelektualnim smetnjama</vt:lpstr>
      <vt:lpstr>Karakteristike dece sa intelektualnim smetnjama</vt:lpstr>
      <vt:lpstr>Karakteristike dece sa intelektualnim smetnjama</vt:lpstr>
      <vt:lpstr>Karakteristike dece sa intelektualnim smetnjama</vt:lpstr>
      <vt:lpstr>Klasifikacija dece sa intelektualnim smetnjama</vt:lpstr>
      <vt:lpstr>Klasifikacija mentalne ometenosti</vt:lpstr>
      <vt:lpstr>Laka mentalna retardacija </vt:lpstr>
      <vt:lpstr>Laka mentalna retardacija </vt:lpstr>
      <vt:lpstr>Umerena mentalna retardacija</vt:lpstr>
      <vt:lpstr>Teška mentalna retardacija</vt:lpstr>
      <vt:lpstr>Duboka mentalna retardacija</vt:lpstr>
      <vt:lpstr>Osubelova klasifikacija</vt:lpstr>
      <vt:lpstr>Osubelova klasifikacija</vt:lpstr>
      <vt:lpstr>Govor i jezik</vt:lpstr>
      <vt:lpstr>Komunikativne sposobnosti </vt:lpstr>
      <vt:lpstr>Deca sa Daunovim sindromom</vt:lpstr>
      <vt:lpstr>PowerPoint Presentation</vt:lpstr>
      <vt:lpstr>Mnogi istraživači smatraju:</vt:lpstr>
      <vt:lpstr>Komunikacija kod DS</vt:lpstr>
      <vt:lpstr>Komunikacija kod DS</vt:lpstr>
      <vt:lpstr>Krajem I godine</vt:lpstr>
      <vt:lpstr>Govor </vt:lpstr>
      <vt:lpstr>Značaj rehabilitacije</vt:lpstr>
      <vt:lpstr>Preporuke za rad sa ovakvom decom:</vt:lpstr>
      <vt:lpstr>Preporuke za rad sa ovakvom decom:</vt:lpstr>
      <vt:lpstr>Preporuke za rad sa ovakvom decom:</vt:lpstr>
      <vt:lpstr>Preporuke za rad sa ovakvom decom:</vt:lpstr>
      <vt:lpstr>Preporuke za rad sa ovakvom decom:</vt:lpstr>
      <vt:lpstr>Preporuke za rad sa ovakvom decom:</vt:lpstr>
      <vt:lpstr>Preporuke za rad sa ovakvom decom:</vt:lpstr>
      <vt:lpstr>Preporuke za rad sa ovakvom decom:</vt:lpstr>
      <vt:lpstr>Literatura </vt:lpstr>
      <vt:lpstr>Hvala na pažnji!!!</vt:lpstr>
    </vt:vector>
  </TitlesOfParts>
  <Company>ThinApp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DECA SA INTELEKTUALNIM SMETNJAMA</dc:title>
  <dc:creator>user</dc:creator>
  <cp:lastModifiedBy>Natasa</cp:lastModifiedBy>
  <cp:revision>32</cp:revision>
  <dcterms:created xsi:type="dcterms:W3CDTF">2013-11-20T19:55:15Z</dcterms:created>
  <dcterms:modified xsi:type="dcterms:W3CDTF">2015-04-05T06:52:13Z</dcterms:modified>
</cp:coreProperties>
</file>