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67" r:id="rId16"/>
    <p:sldId id="270" r:id="rId17"/>
    <p:sldId id="271" r:id="rId18"/>
    <p:sldId id="272" r:id="rId19"/>
    <p:sldId id="273" r:id="rId20"/>
    <p:sldId id="276" r:id="rId21"/>
    <p:sldId id="277" r:id="rId22"/>
    <p:sldId id="278" r:id="rId23"/>
    <p:sldId id="279" r:id="rId24"/>
    <p:sldId id="274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F922A6-1D3D-41CC-8AE6-984FB738298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EA4614E-8E69-4328-B9DB-6F1E7268C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22A6-1D3D-41CC-8AE6-984FB738298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614E-8E69-4328-B9DB-6F1E7268C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22A6-1D3D-41CC-8AE6-984FB738298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614E-8E69-4328-B9DB-6F1E7268C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F922A6-1D3D-41CC-8AE6-984FB738298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614E-8E69-4328-B9DB-6F1E7268C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F922A6-1D3D-41CC-8AE6-984FB738298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EA4614E-8E69-4328-B9DB-6F1E7268CD2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F922A6-1D3D-41CC-8AE6-984FB738298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EA4614E-8E69-4328-B9DB-6F1E7268C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F922A6-1D3D-41CC-8AE6-984FB738298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EA4614E-8E69-4328-B9DB-6F1E7268CD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22A6-1D3D-41CC-8AE6-984FB738298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614E-8E69-4328-B9DB-6F1E7268C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F922A6-1D3D-41CC-8AE6-984FB738298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EA4614E-8E69-4328-B9DB-6F1E7268C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F922A6-1D3D-41CC-8AE6-984FB738298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EA4614E-8E69-4328-B9DB-6F1E7268CD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F922A6-1D3D-41CC-8AE6-984FB738298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EA4614E-8E69-4328-B9DB-6F1E7268CD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F922A6-1D3D-41CC-8AE6-984FB738298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EA4614E-8E69-4328-B9DB-6F1E7268CD2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8062912" cy="2286001"/>
          </a:xfrm>
        </p:spPr>
        <p:txBody>
          <a:bodyPr>
            <a:normAutofit fontScale="90000"/>
          </a:bodyPr>
          <a:lstStyle/>
          <a:p>
            <a:r>
              <a:rPr lang="sr-Cyrl-BA" sz="3600" dirty="0" smtClean="0">
                <a:latin typeface="Monotype Corsiva" pitchFamily="66" charset="0"/>
              </a:rPr>
              <a:t/>
            </a:r>
            <a:br>
              <a:rPr lang="sr-Cyrl-BA" sz="3600" dirty="0" smtClean="0">
                <a:latin typeface="Monotype Corsiva" pitchFamily="66" charset="0"/>
              </a:rPr>
            </a:br>
            <a:r>
              <a:rPr lang="sr-Cyrl-BA" sz="3600" dirty="0">
                <a:latin typeface="Monotype Corsiva" pitchFamily="66" charset="0"/>
              </a:rPr>
              <a:t/>
            </a:r>
            <a:br>
              <a:rPr lang="sr-Cyrl-BA" sz="3600" dirty="0">
                <a:latin typeface="Monotype Corsiva" pitchFamily="66" charset="0"/>
              </a:rPr>
            </a:br>
            <a:r>
              <a:rPr lang="sr-Cyrl-BA" sz="3600" dirty="0" smtClean="0">
                <a:latin typeface="Monotype Corsiva" pitchFamily="66" charset="0"/>
              </a:rPr>
              <a:t/>
            </a:r>
            <a:br>
              <a:rPr lang="sr-Cyrl-BA" sz="3600" dirty="0" smtClean="0">
                <a:latin typeface="Monotype Corsiva" pitchFamily="66" charset="0"/>
              </a:rPr>
            </a:br>
            <a:r>
              <a:rPr lang="sr-Cyrl-BA" sz="3600" dirty="0">
                <a:latin typeface="Monotype Corsiva" pitchFamily="66" charset="0"/>
              </a:rPr>
              <a:t/>
            </a:r>
            <a:br>
              <a:rPr lang="sr-Cyrl-BA" sz="3600" dirty="0">
                <a:latin typeface="Monotype Corsiva" pitchFamily="66" charset="0"/>
              </a:rPr>
            </a:br>
            <a:r>
              <a:rPr lang="sr-Cyrl-BA" sz="3600" dirty="0" smtClean="0">
                <a:latin typeface="Monotype Corsiva" pitchFamily="66" charset="0"/>
              </a:rPr>
              <a:t/>
            </a:r>
            <a:br>
              <a:rPr lang="sr-Cyrl-BA" sz="3600" dirty="0" smtClean="0">
                <a:latin typeface="Monotype Corsiva" pitchFamily="66" charset="0"/>
              </a:rPr>
            </a:br>
            <a:r>
              <a:rPr lang="sr-Cyrl-BA" sz="3600" dirty="0" smtClean="0">
                <a:latin typeface="Monotype Corsiva" pitchFamily="66" charset="0"/>
              </a:rPr>
              <a:t>Универзитет у Новом Саду </a:t>
            </a:r>
            <a:br>
              <a:rPr lang="sr-Cyrl-BA" sz="3600" dirty="0" smtClean="0">
                <a:latin typeface="Monotype Corsiva" pitchFamily="66" charset="0"/>
              </a:rPr>
            </a:br>
            <a:r>
              <a:rPr lang="sr-Cyrl-BA" sz="3600" dirty="0" smtClean="0">
                <a:latin typeface="Monotype Corsiva" pitchFamily="66" charset="0"/>
              </a:rPr>
              <a:t>Педагошки факултет у Сомбору</a:t>
            </a:r>
            <a:r>
              <a:rPr lang="sr-Cyrl-BA" sz="3600" dirty="0">
                <a:latin typeface="Monotype Corsiva" pitchFamily="66" charset="0"/>
              </a:rPr>
              <a:t/>
            </a:r>
            <a:br>
              <a:rPr lang="sr-Cyrl-BA" sz="3600" dirty="0">
                <a:latin typeface="Monotype Corsiva" pitchFamily="66" charset="0"/>
              </a:rPr>
            </a:br>
            <a:r>
              <a:rPr lang="sr-Cyrl-BA" sz="3600" dirty="0" smtClean="0">
                <a:latin typeface="Monotype Corsiva" pitchFamily="66" charset="0"/>
              </a:rPr>
              <a:t/>
            </a:r>
            <a:br>
              <a:rPr lang="sr-Cyrl-BA" sz="3600" dirty="0" smtClean="0">
                <a:latin typeface="Monotype Corsiva" pitchFamily="66" charset="0"/>
              </a:rPr>
            </a:br>
            <a:r>
              <a:rPr lang="sr-Cyrl-BA" sz="3600" dirty="0" smtClean="0">
                <a:latin typeface="Monotype Corsiva" pitchFamily="66" charset="0"/>
              </a:rPr>
              <a:t>ЛИЧНОСТИ ДЕЦЕ СА ПОСЕБНИМ ПОТРЕБАМА</a:t>
            </a:r>
            <a:r>
              <a:rPr lang="sr-Latn-CS" sz="3600" dirty="0" smtClean="0">
                <a:latin typeface="Monotype Corsiva" pitchFamily="66" charset="0"/>
              </a:rPr>
              <a:t/>
            </a:r>
            <a:br>
              <a:rPr lang="sr-Latn-CS" sz="3600" dirty="0" smtClean="0">
                <a:latin typeface="Monotype Corsiva" pitchFamily="66" charset="0"/>
              </a:rPr>
            </a:br>
            <a:r>
              <a:rPr lang="sr-Latn-CS" sz="2800" dirty="0" smtClean="0">
                <a:latin typeface="Monotype Corsiva" pitchFamily="66" charset="0"/>
              </a:rPr>
              <a:t>mentor: doc. dr Mia Marić</a:t>
            </a:r>
            <a:r>
              <a:rPr lang="sr-Cyrl-RS" sz="2800" dirty="0" smtClean="0">
                <a:latin typeface="Monotype Corsiva" pitchFamily="66" charset="0"/>
              </a:rPr>
              <a:t/>
            </a:r>
            <a:br>
              <a:rPr lang="sr-Cyrl-RS" sz="2800" dirty="0" smtClean="0">
                <a:latin typeface="Monotype Corsiva" pitchFamily="66" charset="0"/>
              </a:rPr>
            </a:br>
            <a:r>
              <a:rPr lang="sr-Latn-RS" sz="2700" b="1" i="1" dirty="0">
                <a:latin typeface="Monotype Corsiva" pitchFamily="66" charset="0"/>
              </a:rPr>
              <a:t>student: </a:t>
            </a:r>
            <a:r>
              <a:rPr lang="sr-Cyrl-BA" sz="2700" b="1" i="1" dirty="0">
                <a:latin typeface="Monotype Corsiva" pitchFamily="66" charset="0"/>
              </a:rPr>
              <a:t>Радоњић Јелена 10/3/037</a:t>
            </a:r>
            <a:r>
              <a:rPr lang="sr-Cyrl-BA" sz="3200" b="1" i="1" dirty="0">
                <a:latin typeface="Monotype Corsiva" pitchFamily="66" charset="0"/>
              </a:rPr>
              <a:t/>
            </a:r>
            <a:br>
              <a:rPr lang="sr-Cyrl-BA" sz="3200" b="1" i="1" dirty="0">
                <a:latin typeface="Monotype Corsiva" pitchFamily="66" charset="0"/>
              </a:rPr>
            </a:br>
            <a:endParaRPr lang="en-US" sz="3600" dirty="0">
              <a:latin typeface="Monotype Corsiva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69053"/>
            <a:ext cx="8062912" cy="2321720"/>
          </a:xfrm>
        </p:spPr>
        <p:txBody>
          <a:bodyPr>
            <a:normAutofit/>
          </a:bodyPr>
          <a:lstStyle/>
          <a:p>
            <a:endParaRPr lang="sr-Cyrl-RS" sz="1900" b="1" i="1" dirty="0" smtClean="0"/>
          </a:p>
          <a:p>
            <a:endParaRPr lang="sr-Cyrl-RS" sz="1900" b="1" i="1" dirty="0"/>
          </a:p>
          <a:p>
            <a:r>
              <a:rPr lang="sr-Latn-RS" sz="1900" b="1" i="1" dirty="0" smtClean="0"/>
              <a:t>Project </a:t>
            </a:r>
            <a:r>
              <a:rPr lang="sr-Latn-RS" sz="1900" b="1" i="1" dirty="0"/>
              <a:t>title</a:t>
            </a:r>
            <a:r>
              <a:rPr lang="sr-Latn-RS" sz="1900" b="1" dirty="0"/>
              <a:t>: </a:t>
            </a:r>
          </a:p>
          <a:p>
            <a:r>
              <a:rPr lang="en-US" sz="1900" b="1" dirty="0"/>
              <a:t>Harmonization and Modernization of the </a:t>
            </a:r>
            <a:r>
              <a:rPr lang="en-US" sz="1900" b="1" dirty="0" smtClean="0"/>
              <a:t>Curriculum</a:t>
            </a:r>
            <a:endParaRPr lang="sr-Cyrl-RS" sz="1900" b="1" dirty="0" smtClean="0"/>
          </a:p>
          <a:p>
            <a:r>
              <a:rPr lang="en-US" sz="1900" b="1" dirty="0" smtClean="0"/>
              <a:t> </a:t>
            </a:r>
            <a:r>
              <a:rPr lang="en-US" sz="1900" b="1" dirty="0"/>
              <a:t>for Primary Teacher Education (HAMOC)</a:t>
            </a:r>
            <a:endParaRPr lang="sr-Latn-RS" sz="1900" b="1" dirty="0"/>
          </a:p>
          <a:p>
            <a:r>
              <a:rPr lang="sr-Latn-RS" sz="1900" b="1" i="1" dirty="0"/>
              <a:t>Project number</a:t>
            </a:r>
            <a:r>
              <a:rPr lang="sr-Latn-RS" sz="1900" b="1" dirty="0"/>
              <a:t>: </a:t>
            </a:r>
            <a:endParaRPr lang="sr-Cyrl-RS" sz="1900" b="1" dirty="0" smtClean="0"/>
          </a:p>
          <a:p>
            <a:r>
              <a:rPr lang="en-US" sz="1900" b="1" dirty="0" smtClean="0"/>
              <a:t>516762-TEMPUS-1-2011-1-RS-TEMPUS-JPCR</a:t>
            </a:r>
            <a:endParaRPr lang="sr-Latn-RS" sz="1900" b="1" dirty="0"/>
          </a:p>
          <a:p>
            <a:endParaRPr lang="en-US" b="1" i="1" dirty="0">
              <a:latin typeface="Monotype Corsiva" pitchFamily="66" charset="0"/>
            </a:endParaRPr>
          </a:p>
        </p:txBody>
      </p:sp>
      <p:pic>
        <p:nvPicPr>
          <p:cNvPr id="5" name="Picture 4" descr="eu_flag_temp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72000"/>
            <a:ext cx="1487488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Породица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родитељство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sr-Cyrl-BA" dirty="0"/>
          </a:p>
          <a:p>
            <a:r>
              <a:rPr lang="en-US" dirty="0" err="1" smtClean="0"/>
              <a:t>Породица</a:t>
            </a:r>
            <a:r>
              <a:rPr lang="en-US" dirty="0" smtClean="0"/>
              <a:t> </a:t>
            </a:r>
            <a:r>
              <a:rPr lang="en-US" dirty="0" err="1" smtClean="0"/>
              <a:t>представља</a:t>
            </a:r>
            <a:r>
              <a:rPr lang="en-US" dirty="0" smtClean="0"/>
              <a:t> </a:t>
            </a:r>
            <a:r>
              <a:rPr lang="en-US" dirty="0" err="1" smtClean="0"/>
              <a:t>организовану</a:t>
            </a:r>
            <a:r>
              <a:rPr lang="en-US" dirty="0" smtClean="0"/>
              <a:t>, </a:t>
            </a:r>
            <a:r>
              <a:rPr lang="en-US" dirty="0" err="1" smtClean="0"/>
              <a:t>трајну</a:t>
            </a:r>
            <a:r>
              <a:rPr lang="en-US" dirty="0" smtClean="0"/>
              <a:t>, </a:t>
            </a:r>
            <a:r>
              <a:rPr lang="en-US" dirty="0" err="1" smtClean="0"/>
              <a:t>самоодрживу</a:t>
            </a:r>
            <a:r>
              <a:rPr lang="en-US" dirty="0" smtClean="0"/>
              <a:t> </a:t>
            </a:r>
            <a:r>
              <a:rPr lang="en-US" dirty="0" err="1" smtClean="0"/>
              <a:t>целину</a:t>
            </a:r>
            <a:r>
              <a:rPr lang="sr-Cyrl-BA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променљивим</a:t>
            </a:r>
            <a:r>
              <a:rPr lang="en-US" dirty="0" smtClean="0"/>
              <a:t> </a:t>
            </a:r>
            <a:r>
              <a:rPr lang="en-US" dirty="0" err="1" smtClean="0"/>
              <a:t>обрасцима</a:t>
            </a:r>
            <a:r>
              <a:rPr lang="en-US" dirty="0" smtClean="0"/>
              <a:t> </a:t>
            </a:r>
            <a:r>
              <a:rPr lang="sr-Cyrl-BA" dirty="0" smtClean="0"/>
              <a:t> </a:t>
            </a:r>
            <a:r>
              <a:rPr lang="en-US" dirty="0" err="1" smtClean="0"/>
              <a:t>људског</a:t>
            </a:r>
            <a:r>
              <a:rPr lang="en-US" dirty="0" smtClean="0"/>
              <a:t> </a:t>
            </a:r>
            <a:r>
              <a:rPr lang="en-US" dirty="0" err="1" smtClean="0"/>
              <a:t>понашања</a:t>
            </a:r>
            <a:r>
              <a:rPr lang="sr-Cyrl-BA" dirty="0" smtClean="0"/>
              <a:t>. </a:t>
            </a:r>
          </a:p>
          <a:p>
            <a:r>
              <a:rPr lang="en-US" dirty="0" err="1" smtClean="0"/>
              <a:t>Прихватање</a:t>
            </a:r>
            <a:r>
              <a:rPr lang="en-US" dirty="0" smtClean="0"/>
              <a:t> </a:t>
            </a:r>
            <a:r>
              <a:rPr lang="en-US" dirty="0" err="1" smtClean="0"/>
              <a:t>личности</a:t>
            </a:r>
            <a:r>
              <a:rPr lang="en-US" dirty="0" smtClean="0"/>
              <a:t> </a:t>
            </a:r>
            <a:r>
              <a:rPr lang="en-US" dirty="0" err="1" smtClean="0"/>
              <a:t>детета</a:t>
            </a:r>
            <a:r>
              <a:rPr lang="en-US" dirty="0" smtClean="0"/>
              <a:t>, </a:t>
            </a:r>
            <a:r>
              <a:rPr lang="en-US" dirty="0" err="1" smtClean="0"/>
              <a:t>стрпљење</a:t>
            </a:r>
            <a:r>
              <a:rPr lang="en-US" dirty="0" smtClean="0"/>
              <a:t> </a:t>
            </a:r>
          </a:p>
          <a:p>
            <a:r>
              <a:rPr lang="en-US" dirty="0" smtClean="0"/>
              <a:t>и </a:t>
            </a:r>
            <a:r>
              <a:rPr lang="en-US" dirty="0" err="1" smtClean="0"/>
              <a:t>опрезни</a:t>
            </a:r>
            <a:r>
              <a:rPr lang="en-US" dirty="0" smtClean="0"/>
              <a:t> </a:t>
            </a:r>
            <a:r>
              <a:rPr lang="en-US" dirty="0" err="1" smtClean="0"/>
              <a:t>оптимизам</a:t>
            </a:r>
            <a:r>
              <a:rPr lang="en-US" dirty="0" smtClean="0"/>
              <a:t> </a:t>
            </a:r>
            <a:r>
              <a:rPr lang="en-US" dirty="0" err="1" smtClean="0"/>
              <a:t>би</a:t>
            </a:r>
            <a:r>
              <a:rPr lang="en-US" dirty="0" smtClean="0"/>
              <a:t> </a:t>
            </a:r>
            <a:r>
              <a:rPr lang="en-US" dirty="0" err="1" smtClean="0"/>
              <a:t>требало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преовладају</a:t>
            </a:r>
            <a:r>
              <a:rPr lang="en-US" dirty="0" smtClean="0"/>
              <a:t> у </a:t>
            </a:r>
            <a:r>
              <a:rPr lang="en-US" dirty="0" err="1" smtClean="0"/>
              <a:t>односима</a:t>
            </a:r>
            <a:r>
              <a:rPr lang="en-US" dirty="0" smtClean="0"/>
              <a:t> </a:t>
            </a:r>
            <a:r>
              <a:rPr lang="en-US" dirty="0" err="1" smtClean="0"/>
              <a:t>родитељ</a:t>
            </a:r>
            <a:r>
              <a:rPr lang="en-US" dirty="0" smtClean="0"/>
              <a:t> – </a:t>
            </a:r>
            <a:r>
              <a:rPr lang="en-US" dirty="0" err="1" smtClean="0"/>
              <a:t>дете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развојном</a:t>
            </a:r>
            <a:r>
              <a:rPr lang="en-US" dirty="0" smtClean="0"/>
              <a:t> </a:t>
            </a:r>
            <a:r>
              <a:rPr lang="en-US" dirty="0" err="1" smtClean="0"/>
              <a:t>сметњом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sr-Cyrl-BA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BA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BA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BA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Задаци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које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породица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као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систем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треба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испуни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основни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задаци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задовољавање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физиолошких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потреба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иобезбеђивање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услова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изградња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афективних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веза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развојни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задаци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подстицање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раста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сазревања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чланова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породице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током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индивидуалног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породичног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животног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циклуса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адаптација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неочекиване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ситуације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догађаје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Циљ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васпитања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зградити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вредносни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систем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унутрашњу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инстанцу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личности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која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би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постала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регулатор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понашања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носилац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интернализованих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друштвених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забрана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Акценат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развоја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детета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све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више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претеже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аспекте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когнитивног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развоја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теорије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Пијажеа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Виготског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Брунера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Компетенције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21.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век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пре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свега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когнитивне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вештина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мишљења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руковање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информацијама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конвергентна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дивергентна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продукција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итд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r>
              <a:rPr lang="sr-Cyrl-BA" dirty="0" smtClean="0"/>
              <a:t/>
            </a:r>
            <a:br>
              <a:rPr lang="sr-Cyrl-BA" dirty="0" smtClean="0"/>
            </a:br>
            <a:r>
              <a:rPr lang="en-US" dirty="0" smtClean="0"/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Сарадња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наставника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родитеља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школе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пород</a:t>
            </a:r>
            <a:r>
              <a:rPr lang="sr-Cyrl-BA" sz="36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Породица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креира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блискост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развој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негу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осећање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припадности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алтруизам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као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доминантни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тип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односа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према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другима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Школа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представник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институционалног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васпитања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образовања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заједно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породицом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битан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чинилац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развоју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детета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458200" cy="5364163"/>
          </a:xfrm>
        </p:spPr>
        <p:txBody>
          <a:bodyPr>
            <a:normAutofit/>
          </a:bodyPr>
          <a:lstStyle/>
          <a:p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Бронфенбренер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сматра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развојни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потенцијал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два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више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окружења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повећава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интеракцијом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оптималан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развој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детета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постиже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расподелом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моћи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која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постепено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претеже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страну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детета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дефинише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четири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типа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везе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између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породице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школе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200" dirty="0" smtClean="0">
                <a:latin typeface="Times New Roman" pitchFamily="18" charset="0"/>
                <a:cs typeface="Times New Roman" pitchFamily="18" charset="0"/>
              </a:rPr>
              <a:t>Дефиниције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48307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У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чешће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више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окружења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дете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активно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учествује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породичном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у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школском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окружењу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ндиректне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везе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посредници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међу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особама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различитим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окружењима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наставник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као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посредник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вези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дете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родитељ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К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омуникација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између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окружења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пример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породичног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школског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разговор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родитељ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наставник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З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нање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другом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окружењу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пренос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информација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једног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друго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окружење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родитељи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преносе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наставницима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информације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о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деци,а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важи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обрнуто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/>
              <a:t/>
            </a:r>
            <a:br>
              <a:rPr lang="sr-Cyrl-BA" dirty="0" smtClean="0"/>
            </a:b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Вршњаци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деца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развојним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сметњама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Интрагенерацијска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комуникација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један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важнијих</a:t>
            </a:r>
            <a:r>
              <a:rPr lang="sr-Cyrl-BA" sz="33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аспеката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социјализације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подстицања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самопоштовања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емоционалне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стабилности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sr-Cyrl-BA" sz="3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Преовладава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схватање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искуство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вршњачке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комуникације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дефиницији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позитивно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децу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али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искуства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родитеља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деце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развојним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сметњама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често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демантују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оваква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схватања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– </a:t>
            </a:r>
            <a:endParaRPr lang="sr-Cyrl-BA" sz="3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33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екад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искуства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децу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веома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болна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неприхватање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исмевање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омаловажавање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само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неки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негативних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ставова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којима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изложена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деца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развојним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сметњама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комуникацији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вршњацима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Деца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развојним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сметњама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опасности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постану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жртве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вршњачког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насиља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Разликују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непосредно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насилништво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као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отворени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напад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жртву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ругање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понижавање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вређање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критиковање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физички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напади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ипосредно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прикривено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насилништво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друштвена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изолација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оговарање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посрамљивање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намерно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искључивање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групе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458200" cy="5668963"/>
          </a:xfrm>
        </p:spPr>
        <p:txBody>
          <a:bodyPr>
            <a:normAutofit/>
          </a:bodyPr>
          <a:lstStyle/>
          <a:p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Као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одговор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изолацију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деца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развојним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сметњама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реагују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интернализацијом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проблема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повлачењем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ниским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самопоштовањем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несигурношћу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слабом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мотивацијом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школско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постигнуће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док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један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број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деце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екстернализује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тешкоће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кроз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агресивно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понашање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непоштовање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ауторитета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слабу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самоконтролу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слаб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школски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успех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5668963"/>
          </a:xfrm>
        </p:spPr>
        <p:txBody>
          <a:bodyPr>
            <a:norm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Превенција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вршњачког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насиља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веома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важна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успех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образовно</a:t>
            </a:r>
            <a:r>
              <a:rPr lang="sr-Cyrl-B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васпитног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процеса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посебно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кад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питању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деца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развојним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сметњама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Рад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развоју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позитивне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вршњачке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интеракције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подразумева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социјално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оснаживање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деце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развој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алтруизма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подстицање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комуникацијских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вештина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јачање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осећаја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групне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припадности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развој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групног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идентитета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Cyrl-BA" dirty="0" smtClean="0"/>
          </a:p>
          <a:p>
            <a:endParaRPr lang="sr-Cyrl-BA" dirty="0"/>
          </a:p>
          <a:p>
            <a:r>
              <a:rPr lang="en-US" dirty="0" err="1" smtClean="0">
                <a:latin typeface="Monotype Corsiva" pitchFamily="66" charset="0"/>
              </a:rPr>
              <a:t>Бројни</a:t>
            </a:r>
            <a:r>
              <a:rPr lang="sr-Cyrl-BA" dirty="0" smtClean="0">
                <a:latin typeface="Monotype Corsiva" pitchFamily="66" charset="0"/>
              </a:rPr>
              <a:t> </a:t>
            </a:r>
            <a:r>
              <a:rPr lang="en-US" dirty="0" err="1" smtClean="0">
                <a:latin typeface="Monotype Corsiva" pitchFamily="66" charset="0"/>
              </a:rPr>
              <a:t>теоријски</a:t>
            </a:r>
            <a:r>
              <a:rPr lang="sr-Cyrl-BA" dirty="0" smtClean="0">
                <a:latin typeface="Monotype Corsiva" pitchFamily="66" charset="0"/>
              </a:rPr>
              <a:t> </a:t>
            </a:r>
            <a:r>
              <a:rPr lang="en-US" dirty="0" smtClean="0">
                <a:latin typeface="Monotype Corsiva" pitchFamily="66" charset="0"/>
              </a:rPr>
              <a:t>и</a:t>
            </a:r>
            <a:r>
              <a:rPr lang="sr-Cyrl-BA" dirty="0" smtClean="0">
                <a:latin typeface="Monotype Corsiva" pitchFamily="66" charset="0"/>
              </a:rPr>
              <a:t> </a:t>
            </a:r>
            <a:r>
              <a:rPr lang="en-US" dirty="0" err="1" smtClean="0">
                <a:latin typeface="Monotype Corsiva" pitchFamily="66" charset="0"/>
              </a:rPr>
              <a:t>истраживачки</a:t>
            </a:r>
            <a:r>
              <a:rPr lang="sr-Cyrl-BA" dirty="0" smtClean="0">
                <a:latin typeface="Monotype Corsiva" pitchFamily="66" charset="0"/>
              </a:rPr>
              <a:t> </a:t>
            </a:r>
            <a:r>
              <a:rPr lang="en-US" dirty="0" err="1" smtClean="0">
                <a:latin typeface="Monotype Corsiva" pitchFamily="66" charset="0"/>
              </a:rPr>
              <a:t>подаци</a:t>
            </a:r>
            <a:r>
              <a:rPr lang="sr-Cyrl-BA" dirty="0" smtClean="0">
                <a:latin typeface="Monotype Corsiva" pitchFamily="66" charset="0"/>
              </a:rPr>
              <a:t> </a:t>
            </a:r>
            <a:r>
              <a:rPr lang="en-US" dirty="0" err="1" smtClean="0">
                <a:latin typeface="Monotype Corsiva" pitchFamily="66" charset="0"/>
              </a:rPr>
              <a:t>показују</a:t>
            </a:r>
            <a:r>
              <a:rPr lang="sr-Cyrl-BA" dirty="0" smtClean="0">
                <a:latin typeface="Monotype Corsiva" pitchFamily="66" charset="0"/>
              </a:rPr>
              <a:t> </a:t>
            </a:r>
            <a:r>
              <a:rPr lang="en-US" dirty="0" err="1" smtClean="0">
                <a:latin typeface="Monotype Corsiva" pitchFamily="66" charset="0"/>
              </a:rPr>
              <a:t>да</a:t>
            </a:r>
            <a:r>
              <a:rPr lang="sr-Cyrl-BA" dirty="0" smtClean="0">
                <a:latin typeface="Monotype Corsiva" pitchFamily="66" charset="0"/>
              </a:rPr>
              <a:t> </a:t>
            </a:r>
            <a:r>
              <a:rPr lang="en-US" dirty="0" err="1" smtClean="0">
                <a:latin typeface="Monotype Corsiva" pitchFamily="66" charset="0"/>
              </a:rPr>
              <a:t>средина</a:t>
            </a:r>
            <a:r>
              <a:rPr lang="sr-Cyrl-BA" dirty="0" smtClean="0">
                <a:latin typeface="Monotype Corsiva" pitchFamily="66" charset="0"/>
              </a:rPr>
              <a:t> </a:t>
            </a:r>
            <a:r>
              <a:rPr lang="en-US" dirty="0" smtClean="0">
                <a:latin typeface="Monotype Corsiva" pitchFamily="66" charset="0"/>
              </a:rPr>
              <a:t>у</a:t>
            </a:r>
            <a:r>
              <a:rPr lang="sr-Cyrl-BA" dirty="0" smtClean="0">
                <a:latin typeface="Monotype Corsiva" pitchFamily="66" charset="0"/>
              </a:rPr>
              <a:t> </a:t>
            </a:r>
            <a:r>
              <a:rPr lang="en-US" dirty="0" err="1" smtClean="0">
                <a:latin typeface="Monotype Corsiva" pitchFamily="66" charset="0"/>
              </a:rPr>
              <a:t>којој</a:t>
            </a:r>
            <a:r>
              <a:rPr lang="sr-Cyrl-BA" dirty="0" smtClean="0">
                <a:latin typeface="Monotype Corsiva" pitchFamily="66" charset="0"/>
              </a:rPr>
              <a:t> </a:t>
            </a:r>
            <a:r>
              <a:rPr lang="en-US" dirty="0" err="1" smtClean="0">
                <a:latin typeface="Monotype Corsiva" pitchFamily="66" charset="0"/>
              </a:rPr>
              <a:t>дете</a:t>
            </a:r>
            <a:r>
              <a:rPr lang="sr-Cyrl-BA" dirty="0" smtClean="0">
                <a:latin typeface="Monotype Corsiva" pitchFamily="66" charset="0"/>
              </a:rPr>
              <a:t>  </a:t>
            </a:r>
            <a:r>
              <a:rPr lang="en-US" dirty="0" err="1" smtClean="0">
                <a:latin typeface="Monotype Corsiva" pitchFamily="66" charset="0"/>
              </a:rPr>
              <a:t>живи</a:t>
            </a:r>
            <a:r>
              <a:rPr lang="sr-Cyrl-BA" dirty="0" smtClean="0">
                <a:latin typeface="Monotype Corsiva" pitchFamily="66" charset="0"/>
              </a:rPr>
              <a:t> </a:t>
            </a:r>
            <a:r>
              <a:rPr lang="en-US" dirty="0" smtClean="0">
                <a:latin typeface="Monotype Corsiva" pitchFamily="66" charset="0"/>
              </a:rPr>
              <a:t>и</a:t>
            </a:r>
            <a:r>
              <a:rPr lang="sr-Cyrl-BA" dirty="0" smtClean="0">
                <a:latin typeface="Monotype Corsiva" pitchFamily="66" charset="0"/>
              </a:rPr>
              <a:t> </a:t>
            </a:r>
            <a:r>
              <a:rPr lang="en-US" dirty="0" err="1" smtClean="0">
                <a:latin typeface="Monotype Corsiva" pitchFamily="66" charset="0"/>
              </a:rPr>
              <a:t>услови</a:t>
            </a:r>
            <a:r>
              <a:rPr lang="sr-Cyrl-BA" dirty="0" smtClean="0">
                <a:latin typeface="Monotype Corsiva" pitchFamily="66" charset="0"/>
              </a:rPr>
              <a:t> </a:t>
            </a:r>
            <a:r>
              <a:rPr lang="en-US" dirty="0" err="1" smtClean="0">
                <a:latin typeface="Monotype Corsiva" pitchFamily="66" charset="0"/>
              </a:rPr>
              <a:t>које</a:t>
            </a:r>
            <a:r>
              <a:rPr lang="sr-Cyrl-BA" dirty="0" smtClean="0">
                <a:latin typeface="Monotype Corsiva" pitchFamily="66" charset="0"/>
              </a:rPr>
              <a:t> </a:t>
            </a:r>
            <a:r>
              <a:rPr lang="en-US" dirty="0" err="1" smtClean="0">
                <a:latin typeface="Monotype Corsiva" pitchFamily="66" charset="0"/>
              </a:rPr>
              <a:t>она</a:t>
            </a:r>
            <a:r>
              <a:rPr lang="sr-Cyrl-BA" dirty="0" smtClean="0">
                <a:latin typeface="Monotype Corsiva" pitchFamily="66" charset="0"/>
              </a:rPr>
              <a:t> </a:t>
            </a:r>
            <a:r>
              <a:rPr lang="en-US" dirty="0" err="1" smtClean="0">
                <a:latin typeface="Monotype Corsiva" pitchFamily="66" charset="0"/>
              </a:rPr>
              <a:t>обезбеђује</a:t>
            </a:r>
            <a:r>
              <a:rPr lang="sr-Cyrl-BA" dirty="0" smtClean="0">
                <a:latin typeface="Monotype Corsiva" pitchFamily="66" charset="0"/>
              </a:rPr>
              <a:t> </a:t>
            </a:r>
            <a:r>
              <a:rPr lang="en-US" dirty="0" err="1" smtClean="0">
                <a:latin typeface="Monotype Corsiva" pitchFamily="66" charset="0"/>
              </a:rPr>
              <a:t>имају</a:t>
            </a:r>
            <a:r>
              <a:rPr lang="sr-Cyrl-BA" dirty="0" smtClean="0">
                <a:latin typeface="Monotype Corsiva" pitchFamily="66" charset="0"/>
              </a:rPr>
              <a:t> </a:t>
            </a:r>
            <a:r>
              <a:rPr lang="en-US" dirty="0" err="1" smtClean="0">
                <a:latin typeface="Monotype Corsiva" pitchFamily="66" charset="0"/>
              </a:rPr>
              <a:t>значајну</a:t>
            </a:r>
            <a:r>
              <a:rPr lang="sr-Cyrl-BA" dirty="0" smtClean="0">
                <a:latin typeface="Monotype Corsiva" pitchFamily="66" charset="0"/>
              </a:rPr>
              <a:t> </a:t>
            </a:r>
            <a:r>
              <a:rPr lang="en-US" dirty="0" err="1" smtClean="0">
                <a:latin typeface="Monotype Corsiva" pitchFamily="66" charset="0"/>
              </a:rPr>
              <a:t>улогу</a:t>
            </a:r>
            <a:r>
              <a:rPr lang="sr-Cyrl-BA" dirty="0" smtClean="0">
                <a:latin typeface="Monotype Corsiva" pitchFamily="66" charset="0"/>
              </a:rPr>
              <a:t> </a:t>
            </a:r>
            <a:r>
              <a:rPr lang="en-US" dirty="0" smtClean="0">
                <a:latin typeface="Monotype Corsiva" pitchFamily="66" charset="0"/>
              </a:rPr>
              <a:t>у</a:t>
            </a:r>
            <a:r>
              <a:rPr lang="sr-Cyrl-BA" dirty="0" smtClean="0">
                <a:latin typeface="Monotype Corsiva" pitchFamily="66" charset="0"/>
              </a:rPr>
              <a:t> </a:t>
            </a:r>
            <a:r>
              <a:rPr lang="en-US" dirty="0" err="1" smtClean="0">
                <a:latin typeface="Monotype Corsiva" pitchFamily="66" charset="0"/>
              </a:rPr>
              <a:t>развоју</a:t>
            </a:r>
            <a:r>
              <a:rPr lang="sr-Cyrl-BA" dirty="0" smtClean="0">
                <a:latin typeface="Monotype Corsiva" pitchFamily="66" charset="0"/>
              </a:rPr>
              <a:t> </a:t>
            </a:r>
            <a:r>
              <a:rPr lang="en-US" dirty="0" err="1" smtClean="0">
                <a:latin typeface="Monotype Corsiva" pitchFamily="66" charset="0"/>
              </a:rPr>
              <a:t>сваког</a:t>
            </a:r>
            <a:r>
              <a:rPr lang="sr-Cyrl-BA" dirty="0" smtClean="0">
                <a:latin typeface="Monotype Corsiva" pitchFamily="66" charset="0"/>
              </a:rPr>
              <a:t> </a:t>
            </a:r>
            <a:r>
              <a:rPr lang="en-US" dirty="0" err="1" smtClean="0">
                <a:latin typeface="Monotype Corsiva" pitchFamily="66" charset="0"/>
              </a:rPr>
              <a:t>детета</a:t>
            </a:r>
            <a:r>
              <a:rPr lang="sr-Cyrl-BA" dirty="0" smtClean="0">
                <a:latin typeface="Monotype Corsiva" pitchFamily="66" charset="0"/>
              </a:rPr>
              <a:t>.</a:t>
            </a:r>
            <a:endParaRPr lang="en-US" dirty="0">
              <a:latin typeface="Monotype Corsiva" pitchFamily="66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Самопоштовање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Самопоштовање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конструкт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који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пружа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одговор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питања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Какав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сам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ја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Колика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моја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вредност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?“.</a:t>
            </a:r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Самопоштовање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представља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позитиван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негативан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став</a:t>
            </a:r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према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самом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себи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свест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о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властитој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вредности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укључује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вредновање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себе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властите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афективне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реакције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вредновања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предадолесцентном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адолесцентном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периоду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значајан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агенс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социјализације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и </a:t>
            </a:r>
          </a:p>
          <a:p>
            <a:pPr>
              <a:buNone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развоја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самопоштовања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постају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вршњаци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Прихваћеност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постигнут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статус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одобравање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вршњачкој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предуслови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афирмаци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самопоштовања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Анксиозност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Анксиозност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произилази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осећања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угрожености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система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вредности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који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особа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сматра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важним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своју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личност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Анксиозност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разлику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реалног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страха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јавља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када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опасност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која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није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објективно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опажена,потиче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спољашње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средине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унутрашњих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конфликата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личности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особу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има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посебно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унутрашње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значење</a:t>
            </a:r>
            <a:r>
              <a:rPr lang="sr-Cyrl-BA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Ставови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према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инклузији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оцијална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дистанца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доживљај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припадања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деце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развојним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сметњама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Прихватање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одбацивање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особа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хендикепом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зависи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доминантних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културолошких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вредности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али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социјалних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промена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утицаја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релевантних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друштвених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чинилаца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Емпатијско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разумевање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мора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увек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водити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рационалном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сврсисходном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понашању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претерано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уосећавање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води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преплављеност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афектима,посебно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осећање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нелагодности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које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блокира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акцију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sr-Cyrl-B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sr-Cyrl-BA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Родитељи</a:t>
            </a:r>
            <a:r>
              <a:rPr lang="sr-Cyrl-BA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морају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треба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борци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BA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боље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сутра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своје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деце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такође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морају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воде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рачуна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о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свом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менталном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здрављу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партнеру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својој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осталој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деци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је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имају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sr-Cyrl-B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Претерано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уосећавање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користи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деци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развојним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сметњама</a:t>
            </a:r>
            <a:r>
              <a:rPr lang="sr-Cyrl-BA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Cyrl-BA" dirty="0"/>
          </a:p>
          <a:p>
            <a:endParaRPr lang="sr-Cyrl-BA" dirty="0" smtClean="0"/>
          </a:p>
          <a:p>
            <a:endParaRPr lang="sr-Cyrl-BA" dirty="0"/>
          </a:p>
          <a:p>
            <a:pPr algn="ctr"/>
            <a:r>
              <a:rPr lang="sr-Cyrl-BA" dirty="0" smtClean="0"/>
              <a:t>Хвала  на пажњи  </a:t>
            </a:r>
            <a:r>
              <a:rPr lang="sr-Cyrl-BA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4754563"/>
          </a:xfrm>
        </p:spPr>
        <p:txBody>
          <a:bodyPr>
            <a:norm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Особе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деца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хендикепом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спадају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категорију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особа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које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веома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осетљиве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и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чија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права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традиционално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угрожена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ризнавање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права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особа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хендикепом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каква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данас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загарантована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већини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земаља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почело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усвајањем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Декларације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УН о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правима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човека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(1948). </a:t>
            </a:r>
          </a:p>
          <a:p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458200" cy="5668963"/>
          </a:xfrm>
        </p:spPr>
        <p:txBody>
          <a:bodyPr>
            <a:normAutofit/>
          </a:bodyPr>
          <a:lstStyle/>
          <a:p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Закон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предшколском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васпитању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образовању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усвојен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2010.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године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њему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уз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увођење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инклузивног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модела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гарантује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индивидуализован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приступ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право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предшколско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васпитање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образовање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у </a:t>
            </a:r>
          </a:p>
          <a:p>
            <a:pPr>
              <a:buNone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васпитној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уз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додатну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подршку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а у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развојној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основу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индивидуалног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382000" cy="5516563"/>
          </a:xfrm>
        </p:spPr>
        <p:txBody>
          <a:bodyPr>
            <a:normAutofit/>
          </a:bodyPr>
          <a:lstStyle/>
          <a:p>
            <a:endParaRPr lang="sr-Cyrl-BA" dirty="0" smtClean="0"/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Број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деце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васпитној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коју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уписано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једно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дете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сметњама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развоју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умањује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три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детета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односу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број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деце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утврђен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овим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законом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Деца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сметњама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развоју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могу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укључе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васпитну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групу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приликом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уписа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току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похађања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предшколског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основу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процене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потреба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запружање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додатне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подршке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деци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сметњама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развоју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Инклузија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образовању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Образовање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сматра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окосницом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друштвеног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развоја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када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питању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инклузије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школа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има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улогу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иницијатора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лидера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укључивања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особа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деце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хендикепом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редовне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друштвене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токове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8686800" cy="6324600"/>
          </a:xfrm>
        </p:spPr>
        <p:txBody>
          <a:bodyPr>
            <a:noAutofit/>
          </a:bodyPr>
          <a:lstStyle/>
          <a:p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ргументи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увођење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инклузије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друштво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наводе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разлози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домена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људских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права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домена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образовања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социјални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разлози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Аргументи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домена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људских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права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образложени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међународним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правним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актима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промовишу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права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особа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хендикепом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као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општа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људска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права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пун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квалитетан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живот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r>
              <a:rPr lang="sr-Cyrl-B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као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социјални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разлог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истиче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потреба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превазилажења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стереотипа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предрасуда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који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последица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сегрегације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особа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деце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хендикепом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991600" cy="2209800"/>
          </a:xfrm>
        </p:spPr>
        <p:txBody>
          <a:bodyPr>
            <a:normAutofit fontScale="90000"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Улога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наставника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BA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BA" sz="32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700" i="1" dirty="0" smtClean="0"/>
              <a:t>И </a:t>
            </a:r>
            <a:r>
              <a:rPr lang="en-US" sz="2700" i="1" dirty="0" err="1"/>
              <a:t>учитељи</a:t>
            </a:r>
            <a:r>
              <a:rPr lang="en-US" sz="2700" i="1" dirty="0"/>
              <a:t> </a:t>
            </a:r>
            <a:r>
              <a:rPr lang="en-US" sz="2700" i="1" dirty="0" err="1"/>
              <a:t>да</a:t>
            </a:r>
            <a:r>
              <a:rPr lang="en-US" sz="2700" i="1" dirty="0"/>
              <a:t> </a:t>
            </a:r>
            <a:r>
              <a:rPr lang="en-US" sz="2700" i="1" dirty="0" err="1"/>
              <a:t>уче</a:t>
            </a:r>
            <a:r>
              <a:rPr lang="en-US" sz="2700" i="1" dirty="0"/>
              <a:t> </a:t>
            </a:r>
            <a:r>
              <a:rPr lang="en-US" sz="2700" i="1" dirty="0" err="1"/>
              <a:t>децу</a:t>
            </a:r>
            <a:r>
              <a:rPr lang="en-US" sz="2700" i="1" dirty="0"/>
              <a:t> </a:t>
            </a:r>
            <a:r>
              <a:rPr lang="en-US" sz="2700" i="1" dirty="0" err="1"/>
              <a:t>од</a:t>
            </a:r>
            <a:r>
              <a:rPr lang="en-US" sz="2700" i="1" dirty="0"/>
              <a:t> </a:t>
            </a:r>
            <a:r>
              <a:rPr lang="en-US" sz="2700" i="1" dirty="0" err="1"/>
              <a:t>свег</a:t>
            </a:r>
            <a:r>
              <a:rPr lang="en-US" sz="2700" i="1" dirty="0"/>
              <a:t> </a:t>
            </a:r>
            <a:r>
              <a:rPr lang="en-US" sz="2700" i="1" dirty="0" err="1"/>
              <a:t>срца</a:t>
            </a:r>
            <a:r>
              <a:rPr lang="en-US" sz="2700" i="1" dirty="0"/>
              <a:t> и </a:t>
            </a:r>
            <a:r>
              <a:rPr lang="en-US" sz="2700" i="1" dirty="0" err="1"/>
              <a:t>да</a:t>
            </a:r>
            <a:r>
              <a:rPr lang="en-US" sz="2700" i="1" dirty="0"/>
              <a:t> </a:t>
            </a:r>
            <a:r>
              <a:rPr lang="en-US" sz="2700" i="1" dirty="0" err="1" smtClean="0"/>
              <a:t>размишљају</a:t>
            </a:r>
            <a:r>
              <a:rPr lang="en-US" sz="2700" i="1" dirty="0" smtClean="0"/>
              <a:t> </a:t>
            </a:r>
            <a:br>
              <a:rPr lang="en-US" sz="2700" i="1" dirty="0" smtClean="0"/>
            </a:br>
            <a:r>
              <a:rPr lang="en-US" sz="2700" i="1" dirty="0" smtClean="0"/>
              <a:t>о </a:t>
            </a:r>
            <a:r>
              <a:rPr lang="en-US" sz="2700" i="1" dirty="0" err="1" smtClean="0"/>
              <a:t>њима</a:t>
            </a:r>
            <a:r>
              <a:rPr lang="en-US" sz="2700" i="1" dirty="0" smtClean="0"/>
              <a:t>, </a:t>
            </a:r>
            <a:r>
              <a:rPr lang="en-US" sz="2700" i="1" dirty="0" err="1" smtClean="0"/>
              <a:t>да</a:t>
            </a:r>
            <a:r>
              <a:rPr lang="en-US" sz="2700" i="1" dirty="0" smtClean="0"/>
              <a:t> </a:t>
            </a:r>
            <a:r>
              <a:rPr lang="en-US" sz="2700" i="1" dirty="0" err="1" smtClean="0"/>
              <a:t>буду</a:t>
            </a:r>
            <a:r>
              <a:rPr lang="en-US" sz="2700" i="1" dirty="0" smtClean="0"/>
              <a:t> </a:t>
            </a:r>
            <a:r>
              <a:rPr lang="en-US" sz="2700" i="1" dirty="0" err="1" smtClean="0"/>
              <a:t>према</a:t>
            </a:r>
            <a:r>
              <a:rPr lang="en-US" sz="2700" i="1" dirty="0" smtClean="0"/>
              <a:t> </a:t>
            </a:r>
            <a:r>
              <a:rPr lang="en-US" sz="2700" i="1" dirty="0" err="1" smtClean="0"/>
              <a:t>њима</a:t>
            </a:r>
            <a:r>
              <a:rPr lang="en-US" sz="2700" i="1" dirty="0" smtClean="0"/>
              <a:t> </a:t>
            </a:r>
            <a:br>
              <a:rPr lang="en-US" sz="2700" i="1" dirty="0" smtClean="0"/>
            </a:br>
            <a:r>
              <a:rPr lang="en-US" sz="2700" i="1" dirty="0" err="1" smtClean="0"/>
              <a:t>милостиви</a:t>
            </a:r>
            <a:r>
              <a:rPr lang="en-US" sz="2700" i="1" dirty="0" smtClean="0"/>
              <a:t>“ </a:t>
            </a:r>
            <a:r>
              <a:rPr lang="sr-Cyrl-BA" sz="2700" dirty="0" smtClean="0"/>
              <a:t/>
            </a:r>
            <a:br>
              <a:rPr lang="sr-Cyrl-BA" sz="2700" dirty="0" smtClean="0"/>
            </a:br>
            <a:r>
              <a:rPr lang="en-US" sz="2700" dirty="0" smtClean="0"/>
              <a:t>(</a:t>
            </a:r>
            <a:r>
              <a:rPr lang="en-US" sz="2700" dirty="0" err="1" smtClean="0"/>
              <a:t>Душанов</a:t>
            </a:r>
            <a:r>
              <a:rPr lang="en-US" sz="2700" dirty="0" smtClean="0"/>
              <a:t> </a:t>
            </a:r>
            <a:r>
              <a:rPr lang="en-US" sz="2700" dirty="0" err="1" smtClean="0"/>
              <a:t>законик</a:t>
            </a:r>
            <a:r>
              <a:rPr lang="en-US" sz="2700" dirty="0" smtClean="0"/>
              <a:t>, чл.82, XIV </a:t>
            </a:r>
            <a:r>
              <a:rPr lang="en-US" sz="2700" dirty="0" err="1" smtClean="0"/>
              <a:t>век</a:t>
            </a:r>
            <a:r>
              <a:rPr lang="en-US" sz="2700" dirty="0" smtClean="0"/>
              <a:t>, </a:t>
            </a:r>
            <a:r>
              <a:rPr lang="en-US" sz="2700" dirty="0" err="1" smtClean="0"/>
              <a:t>Софијски</a:t>
            </a:r>
            <a:r>
              <a:rPr lang="en-US" sz="2700" dirty="0" smtClean="0"/>
              <a:t> </a:t>
            </a:r>
            <a:r>
              <a:rPr lang="en-US" sz="2700" dirty="0" err="1"/>
              <a:t>препис</a:t>
            </a:r>
            <a:r>
              <a:rPr lang="en-US" sz="2700" dirty="0"/>
              <a:t>)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514600"/>
            <a:ext cx="8763000" cy="3810000"/>
          </a:xfrm>
        </p:spPr>
        <p:txBody>
          <a:bodyPr>
            <a:norm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Уз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родитеље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породицу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вртић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школа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прве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институције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представници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друштва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којом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деца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срећу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и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још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увек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најзначајније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васпитно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образовне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институције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најсистематичније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пројектовани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најбоље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организовани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центри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учења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развоја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деце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младих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05800" cy="5287963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треба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sr-Cyrl-BA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учи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како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учи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“. </a:t>
            </a:r>
            <a:endParaRPr lang="sr-Cyrl-BA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место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откривање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непознатог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буђење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осећања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социјалних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комуникација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без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обзира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разлике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годинама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sr-Cyrl-BA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исто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време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узајамност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комуникацији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развија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толеранцију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прихватање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осетљивост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другог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sr-Cyrl-BA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Трајање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основног</a:t>
            </a:r>
            <a:r>
              <a:rPr lang="sr-Cyrl-BA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средњег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образовања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обухвата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доба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интензивног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психичког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психосоцијалног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развоја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деце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омладине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ствара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темеље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личног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идентитета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погледа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свет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друшвене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односе</a:t>
            </a:r>
            <a:r>
              <a:rPr lang="sr-Cyrl-BA" sz="3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281</TotalTime>
  <Words>1218</Words>
  <Application>Microsoft Office PowerPoint</Application>
  <PresentationFormat>On-screen Show (4:3)</PresentationFormat>
  <Paragraphs>106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Verve</vt:lpstr>
      <vt:lpstr>     Универзитет у Новом Саду  Педагошки факултет у Сомбору  ЛИЧНОСТИ ДЕЦЕ СА ПОСЕБНИМ ПОТРЕБАМА mentor: doc. dr Mia Marić student: Радоњић Јелена 10/3/037 </vt:lpstr>
      <vt:lpstr>PowerPoint Presentation</vt:lpstr>
      <vt:lpstr>PowerPoint Presentation</vt:lpstr>
      <vt:lpstr>PowerPoint Presentation</vt:lpstr>
      <vt:lpstr>PowerPoint Presentation</vt:lpstr>
      <vt:lpstr>Инклузија у образовању </vt:lpstr>
      <vt:lpstr>PowerPoint Presentation</vt:lpstr>
      <vt:lpstr>Улога наставника  “И учитељи да уче децу од свег срца и да размишљају  о њима, да буду према њима  милостиви“  (Душанов законик, чл.82, XIV век, Софијски препис)  </vt:lpstr>
      <vt:lpstr>PowerPoint Presentation</vt:lpstr>
      <vt:lpstr>Породица и родитељство</vt:lpstr>
      <vt:lpstr>  Задаци које породица као систем треба да испуни су:  </vt:lpstr>
      <vt:lpstr>Циљ васпитања </vt:lpstr>
      <vt:lpstr>.  Сарадња наставника и родитеља, школе и породице  </vt:lpstr>
      <vt:lpstr>PowerPoint Presentation</vt:lpstr>
      <vt:lpstr>Дефиниције</vt:lpstr>
      <vt:lpstr> Вршњаци и деца са развојним сметњама  </vt:lpstr>
      <vt:lpstr>PowerPoint Presentation</vt:lpstr>
      <vt:lpstr>PowerPoint Presentation</vt:lpstr>
      <vt:lpstr>PowerPoint Presentation</vt:lpstr>
      <vt:lpstr>Самопоштовање</vt:lpstr>
      <vt:lpstr>PowerPoint Presentation</vt:lpstr>
      <vt:lpstr>Анксиозност</vt:lpstr>
      <vt:lpstr>Ставови према инклузији: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LIČNOST  DECE SA POSEBNIM POTREBAMA</dc:title>
  <dc:creator>Radonjic</dc:creator>
  <cp:lastModifiedBy>Natasa</cp:lastModifiedBy>
  <cp:revision>31</cp:revision>
  <dcterms:created xsi:type="dcterms:W3CDTF">2013-12-16T13:36:21Z</dcterms:created>
  <dcterms:modified xsi:type="dcterms:W3CDTF">2015-04-05T06:57:55Z</dcterms:modified>
</cp:coreProperties>
</file>