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75" r:id="rId6"/>
    <p:sldId id="260" r:id="rId7"/>
    <p:sldId id="261" r:id="rId8"/>
    <p:sldId id="262" r:id="rId9"/>
    <p:sldId id="272" r:id="rId10"/>
    <p:sldId id="273" r:id="rId11"/>
    <p:sldId id="274" r:id="rId12"/>
    <p:sldId id="263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017CE-1C15-4FF0-96FF-9A143288E065}" type="doc">
      <dgm:prSet loTypeId="urn:microsoft.com/office/officeart/2005/8/layout/hList9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88175E2-79E1-4758-981A-059DEA653EB1}">
      <dgm:prSet phldrT="[Text]"/>
      <dgm:spPr/>
      <dgm:t>
        <a:bodyPr/>
        <a:lstStyle/>
        <a:p>
          <a:r>
            <a:rPr lang="x-none" dirty="0" smtClean="0"/>
            <a:t>neverbalna</a:t>
          </a:r>
          <a:endParaRPr lang="en-US" dirty="0"/>
        </a:p>
      </dgm:t>
    </dgm:pt>
    <dgm:pt modelId="{F1AA6A0A-050B-4140-B436-CD095CB9086E}" type="parTrans" cxnId="{FDFCD6A6-50A3-495D-A88B-D18BB67DBD83}">
      <dgm:prSet/>
      <dgm:spPr/>
      <dgm:t>
        <a:bodyPr/>
        <a:lstStyle/>
        <a:p>
          <a:endParaRPr lang="en-US"/>
        </a:p>
      </dgm:t>
    </dgm:pt>
    <dgm:pt modelId="{C9102977-5453-45AE-AD68-95F1EB907F2B}" type="sibTrans" cxnId="{FDFCD6A6-50A3-495D-A88B-D18BB67DBD83}">
      <dgm:prSet/>
      <dgm:spPr/>
      <dgm:t>
        <a:bodyPr/>
        <a:lstStyle/>
        <a:p>
          <a:endParaRPr lang="en-US"/>
        </a:p>
      </dgm:t>
    </dgm:pt>
    <dgm:pt modelId="{C46D4D58-4D7C-4259-821D-E931B71E9D6E}">
      <dgm:prSet phldrT="[Text]"/>
      <dgm:spPr/>
      <dgm:t>
        <a:bodyPr/>
        <a:lstStyle/>
        <a:p>
          <a:r>
            <a:rPr lang="en-US" dirty="0" smtClean="0"/>
            <a:t>S</a:t>
          </a:r>
          <a:r>
            <a:rPr lang="x-none" dirty="0" smtClean="0"/>
            <a:t>ignali: držanje tela, stav, položaj: ispravljen, poguren, okrenut ka ili od nekoga ili nečega...</a:t>
          </a:r>
          <a:endParaRPr lang="en-US" dirty="0"/>
        </a:p>
      </dgm:t>
    </dgm:pt>
    <dgm:pt modelId="{1F377C99-C7B6-4D8F-BC16-7A6133356205}" type="parTrans" cxnId="{7418F092-F585-49D5-BE0A-80C6C7222EF6}">
      <dgm:prSet/>
      <dgm:spPr/>
      <dgm:t>
        <a:bodyPr/>
        <a:lstStyle/>
        <a:p>
          <a:endParaRPr lang="en-US"/>
        </a:p>
      </dgm:t>
    </dgm:pt>
    <dgm:pt modelId="{6E0EF518-8ADC-4D92-A993-1AF8840EFB38}" type="sibTrans" cxnId="{7418F092-F585-49D5-BE0A-80C6C7222EF6}">
      <dgm:prSet/>
      <dgm:spPr/>
      <dgm:t>
        <a:bodyPr/>
        <a:lstStyle/>
        <a:p>
          <a:endParaRPr lang="en-US"/>
        </a:p>
      </dgm:t>
    </dgm:pt>
    <dgm:pt modelId="{0BDE116B-1515-40FB-98B3-6D8C2EF843DE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x-none" dirty="0" smtClean="0"/>
            <a:t>okreti ruku i nogu: gestikulacija, nervozne radnje</a:t>
          </a:r>
          <a:endParaRPr lang="en-US" dirty="0"/>
        </a:p>
      </dgm:t>
    </dgm:pt>
    <dgm:pt modelId="{4F04F63F-C930-4E7C-A06A-767ECFFC9C2E}" type="parTrans" cxnId="{44FAC211-080B-42B4-AA29-0E8FF827D956}">
      <dgm:prSet/>
      <dgm:spPr/>
      <dgm:t>
        <a:bodyPr/>
        <a:lstStyle/>
        <a:p>
          <a:endParaRPr lang="en-US"/>
        </a:p>
      </dgm:t>
    </dgm:pt>
    <dgm:pt modelId="{EF0626DB-FB14-4D16-9964-F021CDB3A4FF}" type="sibTrans" cxnId="{44FAC211-080B-42B4-AA29-0E8FF827D956}">
      <dgm:prSet/>
      <dgm:spPr/>
      <dgm:t>
        <a:bodyPr/>
        <a:lstStyle/>
        <a:p>
          <a:endParaRPr lang="en-US"/>
        </a:p>
      </dgm:t>
    </dgm:pt>
    <dgm:pt modelId="{8C446326-665C-40FA-BE22-200893794D77}">
      <dgm:prSet phldrT="[Text]"/>
      <dgm:spPr/>
      <dgm:t>
        <a:bodyPr/>
        <a:lstStyle/>
        <a:p>
          <a:r>
            <a:rPr lang="en-US" dirty="0" smtClean="0"/>
            <a:t>O</a:t>
          </a:r>
          <a:r>
            <a:rPr lang="x-none" dirty="0" smtClean="0"/>
            <a:t>dnos verbalne i neverbalne</a:t>
          </a:r>
          <a:endParaRPr lang="en-US" dirty="0"/>
        </a:p>
      </dgm:t>
    </dgm:pt>
    <dgm:pt modelId="{45B27F6D-7818-4F96-A037-88D2503428A1}" type="parTrans" cxnId="{FD3BB3D3-112F-4418-A91B-DF70EE4C9D29}">
      <dgm:prSet/>
      <dgm:spPr/>
      <dgm:t>
        <a:bodyPr/>
        <a:lstStyle/>
        <a:p>
          <a:endParaRPr lang="en-US"/>
        </a:p>
      </dgm:t>
    </dgm:pt>
    <dgm:pt modelId="{464232F2-5D40-4355-A20E-576D6DFD58CF}" type="sibTrans" cxnId="{FD3BB3D3-112F-4418-A91B-DF70EE4C9D29}">
      <dgm:prSet/>
      <dgm:spPr/>
      <dgm:t>
        <a:bodyPr/>
        <a:lstStyle/>
        <a:p>
          <a:endParaRPr lang="en-US"/>
        </a:p>
      </dgm:t>
    </dgm:pt>
    <dgm:pt modelId="{38CF998E-72CB-4504-8A99-959620F5AC68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everbalna u potpunosti zamenjuje verbalnu</a:t>
          </a:r>
          <a:endParaRPr lang="en-US" dirty="0"/>
        </a:p>
      </dgm:t>
    </dgm:pt>
    <dgm:pt modelId="{A996890E-CE9E-4E4A-A50F-D8C1FB451195}" type="parTrans" cxnId="{B4E04B78-1F08-4AEB-986A-12AF8211FAFD}">
      <dgm:prSet/>
      <dgm:spPr/>
      <dgm:t>
        <a:bodyPr/>
        <a:lstStyle/>
        <a:p>
          <a:endParaRPr lang="en-US"/>
        </a:p>
      </dgm:t>
    </dgm:pt>
    <dgm:pt modelId="{0485EED6-B135-4446-A137-FA3FA56C7968}" type="sibTrans" cxnId="{B4E04B78-1F08-4AEB-986A-12AF8211FAFD}">
      <dgm:prSet/>
      <dgm:spPr/>
      <dgm:t>
        <a:bodyPr/>
        <a:lstStyle/>
        <a:p>
          <a:endParaRPr lang="en-US"/>
        </a:p>
      </dgm:t>
    </dgm:pt>
    <dgm:pt modelId="{2E2424B6-F436-4DBB-B68A-011DD5B105B8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isu u skladu ili su suprotne i daju dvostruku poruku</a:t>
          </a:r>
          <a:endParaRPr lang="en-US" dirty="0"/>
        </a:p>
      </dgm:t>
    </dgm:pt>
    <dgm:pt modelId="{3F79025B-1BD9-4D84-9F64-B690B1F22A1A}" type="parTrans" cxnId="{C47E20FF-CEF5-4623-8A9C-E718E01D7553}">
      <dgm:prSet/>
      <dgm:spPr/>
      <dgm:t>
        <a:bodyPr/>
        <a:lstStyle/>
        <a:p>
          <a:endParaRPr lang="en-US"/>
        </a:p>
      </dgm:t>
    </dgm:pt>
    <dgm:pt modelId="{EE3DA5EE-7374-4963-8890-D3C89433BDDF}" type="sibTrans" cxnId="{C47E20FF-CEF5-4623-8A9C-E718E01D7553}">
      <dgm:prSet/>
      <dgm:spPr/>
      <dgm:t>
        <a:bodyPr/>
        <a:lstStyle/>
        <a:p>
          <a:endParaRPr lang="en-US"/>
        </a:p>
      </dgm:t>
    </dgm:pt>
    <dgm:pt modelId="{6CFBCD82-8885-4E77-9C00-347FEAF0A2CA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x-none" dirty="0" smtClean="0"/>
            <a:t>zraz lica, grimase, pogled, usta...</a:t>
          </a:r>
          <a:endParaRPr lang="en-US" dirty="0"/>
        </a:p>
      </dgm:t>
    </dgm:pt>
    <dgm:pt modelId="{6A8091B3-9933-4537-BC29-BAEE4D29270D}" type="parTrans" cxnId="{2DE32EC4-DECA-4247-9083-27AC059AE9E3}">
      <dgm:prSet/>
      <dgm:spPr/>
      <dgm:t>
        <a:bodyPr/>
        <a:lstStyle/>
        <a:p>
          <a:endParaRPr lang="en-US"/>
        </a:p>
      </dgm:t>
    </dgm:pt>
    <dgm:pt modelId="{F544EB67-00F6-44F9-87F4-34F1F9178FA3}" type="sibTrans" cxnId="{2DE32EC4-DECA-4247-9083-27AC059AE9E3}">
      <dgm:prSet/>
      <dgm:spPr/>
      <dgm:t>
        <a:bodyPr/>
        <a:lstStyle/>
        <a:p>
          <a:endParaRPr lang="en-US"/>
        </a:p>
      </dgm:t>
    </dgm:pt>
    <dgm:pt modelId="{87589EF7-4C40-4FCB-B12B-53FFC660BD1B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everbalna i verbalna su u skladu, pojačavaju jedna drugu</a:t>
          </a:r>
          <a:endParaRPr lang="en-US" dirty="0"/>
        </a:p>
      </dgm:t>
    </dgm:pt>
    <dgm:pt modelId="{5AFE40F7-880B-4B0F-ACFB-284D5D399225}" type="parTrans" cxnId="{A0910D49-0E40-4C37-A539-B4E0B6C3275E}">
      <dgm:prSet/>
      <dgm:spPr/>
      <dgm:t>
        <a:bodyPr/>
        <a:lstStyle/>
        <a:p>
          <a:endParaRPr lang="en-US"/>
        </a:p>
      </dgm:t>
    </dgm:pt>
    <dgm:pt modelId="{A6CA1150-3219-4DA2-906B-351D6CF620A5}" type="sibTrans" cxnId="{A0910D49-0E40-4C37-A539-B4E0B6C3275E}">
      <dgm:prSet/>
      <dgm:spPr/>
      <dgm:t>
        <a:bodyPr/>
        <a:lstStyle/>
        <a:p>
          <a:endParaRPr lang="en-US"/>
        </a:p>
      </dgm:t>
    </dgm:pt>
    <dgm:pt modelId="{7C847269-292A-460A-A6BA-CB437B07A792}">
      <dgm:prSet phldrT="[Text]"/>
      <dgm:spPr/>
      <dgm:t>
        <a:bodyPr/>
        <a:lstStyle/>
        <a:p>
          <a:r>
            <a:rPr lang="en-US" dirty="0" smtClean="0"/>
            <a:t>T</a:t>
          </a:r>
          <a:r>
            <a:rPr lang="x-none" dirty="0" smtClean="0"/>
            <a:t>eže se kontroliše i zato je istinitija</a:t>
          </a:r>
          <a:endParaRPr lang="en-US" dirty="0"/>
        </a:p>
      </dgm:t>
    </dgm:pt>
    <dgm:pt modelId="{37622004-F2BE-4AFD-9E3C-CB85ECD91C4C}" type="parTrans" cxnId="{CA054CC3-201F-4A69-8BE6-50FDCD19F85A}">
      <dgm:prSet/>
      <dgm:spPr/>
      <dgm:t>
        <a:bodyPr/>
        <a:lstStyle/>
        <a:p>
          <a:endParaRPr lang="en-US"/>
        </a:p>
      </dgm:t>
    </dgm:pt>
    <dgm:pt modelId="{31428128-873A-4FD0-9DA3-32062A35E1A8}" type="sibTrans" cxnId="{CA054CC3-201F-4A69-8BE6-50FDCD19F85A}">
      <dgm:prSet/>
      <dgm:spPr/>
      <dgm:t>
        <a:bodyPr/>
        <a:lstStyle/>
        <a:p>
          <a:endParaRPr lang="en-US"/>
        </a:p>
      </dgm:t>
    </dgm:pt>
    <dgm:pt modelId="{2871E5FB-51D1-4442-A5C4-D727CA079C71}" type="pres">
      <dgm:prSet presAssocID="{B35017CE-1C15-4FF0-96FF-9A143288E06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71DD2EF-732D-47C4-819A-632CDECE4AAD}" type="pres">
      <dgm:prSet presAssocID="{C88175E2-79E1-4758-981A-059DEA653EB1}" presName="posSpace" presStyleCnt="0"/>
      <dgm:spPr/>
    </dgm:pt>
    <dgm:pt modelId="{B543856A-2574-4F1E-AD02-22132CE3E19A}" type="pres">
      <dgm:prSet presAssocID="{C88175E2-79E1-4758-981A-059DEA653EB1}" presName="vertFlow" presStyleCnt="0"/>
      <dgm:spPr/>
    </dgm:pt>
    <dgm:pt modelId="{899CF10F-847B-4161-A618-92EB4C71E14F}" type="pres">
      <dgm:prSet presAssocID="{C88175E2-79E1-4758-981A-059DEA653EB1}" presName="topSpace" presStyleCnt="0"/>
      <dgm:spPr/>
    </dgm:pt>
    <dgm:pt modelId="{A4FF21F6-8135-4146-AC42-F155E8085F9B}" type="pres">
      <dgm:prSet presAssocID="{C88175E2-79E1-4758-981A-059DEA653EB1}" presName="firstComp" presStyleCnt="0"/>
      <dgm:spPr/>
    </dgm:pt>
    <dgm:pt modelId="{E889CB5A-29E9-48CD-9874-656D1FA5A46D}" type="pres">
      <dgm:prSet presAssocID="{C88175E2-79E1-4758-981A-059DEA653EB1}" presName="firstChild" presStyleLbl="bgAccFollowNode1" presStyleIdx="0" presStyleCnt="7" custScaleX="133171"/>
      <dgm:spPr/>
      <dgm:t>
        <a:bodyPr/>
        <a:lstStyle/>
        <a:p>
          <a:endParaRPr lang="en-US"/>
        </a:p>
      </dgm:t>
    </dgm:pt>
    <dgm:pt modelId="{231A0556-77E1-451E-9EDB-3B4AF3FB6E3E}" type="pres">
      <dgm:prSet presAssocID="{C88175E2-79E1-4758-981A-059DEA653EB1}" presName="firstChildTx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BA195-EC4A-4F65-8002-5A173516B220}" type="pres">
      <dgm:prSet presAssocID="{0BDE116B-1515-40FB-98B3-6D8C2EF843DE}" presName="comp" presStyleCnt="0"/>
      <dgm:spPr/>
    </dgm:pt>
    <dgm:pt modelId="{510F9535-2D34-41D2-9797-F891ED633770}" type="pres">
      <dgm:prSet presAssocID="{0BDE116B-1515-40FB-98B3-6D8C2EF843DE}" presName="child" presStyleLbl="bgAccFollowNode1" presStyleIdx="1" presStyleCnt="7" custScaleX="133171"/>
      <dgm:spPr/>
      <dgm:t>
        <a:bodyPr/>
        <a:lstStyle/>
        <a:p>
          <a:endParaRPr lang="en-US"/>
        </a:p>
      </dgm:t>
    </dgm:pt>
    <dgm:pt modelId="{CD4A0C3A-D6FF-44FF-87A1-14EDFD363A8D}" type="pres">
      <dgm:prSet presAssocID="{0BDE116B-1515-40FB-98B3-6D8C2EF843DE}" presName="childTx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E5F52-E78E-4CE8-AA05-265FEEA931F9}" type="pres">
      <dgm:prSet presAssocID="{6CFBCD82-8885-4E77-9C00-347FEAF0A2CA}" presName="comp" presStyleCnt="0"/>
      <dgm:spPr/>
    </dgm:pt>
    <dgm:pt modelId="{93A315FC-067A-41B7-B6C2-B007F41256BF}" type="pres">
      <dgm:prSet presAssocID="{6CFBCD82-8885-4E77-9C00-347FEAF0A2CA}" presName="child" presStyleLbl="bgAccFollowNode1" presStyleIdx="2" presStyleCnt="7" custScaleX="133171"/>
      <dgm:spPr/>
      <dgm:t>
        <a:bodyPr/>
        <a:lstStyle/>
        <a:p>
          <a:endParaRPr lang="en-US"/>
        </a:p>
      </dgm:t>
    </dgm:pt>
    <dgm:pt modelId="{2A8B1BCE-8020-4C76-AFE3-55ABB076B4F8}" type="pres">
      <dgm:prSet presAssocID="{6CFBCD82-8885-4E77-9C00-347FEAF0A2CA}" presName="childTx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E53DF-94B5-483E-975E-36B1B5E702E9}" type="pres">
      <dgm:prSet presAssocID="{7C847269-292A-460A-A6BA-CB437B07A792}" presName="comp" presStyleCnt="0"/>
      <dgm:spPr/>
    </dgm:pt>
    <dgm:pt modelId="{147A221F-D998-485F-BB1B-E17B5058F7DD}" type="pres">
      <dgm:prSet presAssocID="{7C847269-292A-460A-A6BA-CB437B07A792}" presName="child" presStyleLbl="bgAccFollowNode1" presStyleIdx="3" presStyleCnt="7" custScaleX="135506"/>
      <dgm:spPr/>
      <dgm:t>
        <a:bodyPr/>
        <a:lstStyle/>
        <a:p>
          <a:endParaRPr lang="en-US"/>
        </a:p>
      </dgm:t>
    </dgm:pt>
    <dgm:pt modelId="{A8C74C23-6F62-4524-9EC9-0A7FD08AD183}" type="pres">
      <dgm:prSet presAssocID="{7C847269-292A-460A-A6BA-CB437B07A792}" presName="childTx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5BBEE-C632-449F-97ED-1C9D4EB0613D}" type="pres">
      <dgm:prSet presAssocID="{C88175E2-79E1-4758-981A-059DEA653EB1}" presName="negSpace" presStyleCnt="0"/>
      <dgm:spPr/>
    </dgm:pt>
    <dgm:pt modelId="{8E26252B-550F-4FA3-9621-028E02E73FFC}" type="pres">
      <dgm:prSet presAssocID="{C88175E2-79E1-4758-981A-059DEA653EB1}" presName="circle" presStyleLbl="node1" presStyleIdx="0" presStyleCnt="2" custLinFactNeighborX="-79198" custLinFactNeighborY="27445"/>
      <dgm:spPr/>
      <dgm:t>
        <a:bodyPr/>
        <a:lstStyle/>
        <a:p>
          <a:endParaRPr lang="en-US"/>
        </a:p>
      </dgm:t>
    </dgm:pt>
    <dgm:pt modelId="{54D68064-7494-41D5-932F-EAC7B795BBF6}" type="pres">
      <dgm:prSet presAssocID="{C9102977-5453-45AE-AD68-95F1EB907F2B}" presName="transSpace" presStyleCnt="0"/>
      <dgm:spPr/>
    </dgm:pt>
    <dgm:pt modelId="{D11EF008-F5CD-4E2B-9FCB-A06EC86BAF99}" type="pres">
      <dgm:prSet presAssocID="{8C446326-665C-40FA-BE22-200893794D77}" presName="posSpace" presStyleCnt="0"/>
      <dgm:spPr/>
    </dgm:pt>
    <dgm:pt modelId="{55396CF5-30D8-4B33-9D34-C719852E9299}" type="pres">
      <dgm:prSet presAssocID="{8C446326-665C-40FA-BE22-200893794D77}" presName="vertFlow" presStyleCnt="0"/>
      <dgm:spPr/>
    </dgm:pt>
    <dgm:pt modelId="{D362693B-BB80-48D7-9A77-564223E25004}" type="pres">
      <dgm:prSet presAssocID="{8C446326-665C-40FA-BE22-200893794D77}" presName="topSpace" presStyleCnt="0"/>
      <dgm:spPr/>
    </dgm:pt>
    <dgm:pt modelId="{9E2FF34C-4DE8-4C4A-99BB-920104087EBB}" type="pres">
      <dgm:prSet presAssocID="{8C446326-665C-40FA-BE22-200893794D77}" presName="firstComp" presStyleCnt="0"/>
      <dgm:spPr/>
    </dgm:pt>
    <dgm:pt modelId="{BCE93EB7-2563-461D-9BA3-5DC3EC4499C1}" type="pres">
      <dgm:prSet presAssocID="{8C446326-665C-40FA-BE22-200893794D77}" presName="firstChild" presStyleLbl="bgAccFollowNode1" presStyleIdx="4" presStyleCnt="7"/>
      <dgm:spPr/>
      <dgm:t>
        <a:bodyPr/>
        <a:lstStyle/>
        <a:p>
          <a:endParaRPr lang="en-US"/>
        </a:p>
      </dgm:t>
    </dgm:pt>
    <dgm:pt modelId="{0B71DB0C-BBB5-4B63-A6A3-A22D28FD908B}" type="pres">
      <dgm:prSet presAssocID="{8C446326-665C-40FA-BE22-200893794D77}" presName="firstChildTx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4B68E-944E-4634-89CF-82284EF69F73}" type="pres">
      <dgm:prSet presAssocID="{87589EF7-4C40-4FCB-B12B-53FFC660BD1B}" presName="comp" presStyleCnt="0"/>
      <dgm:spPr/>
    </dgm:pt>
    <dgm:pt modelId="{8257E792-589B-4913-90DF-A86B6C800758}" type="pres">
      <dgm:prSet presAssocID="{87589EF7-4C40-4FCB-B12B-53FFC660BD1B}" presName="child" presStyleLbl="bgAccFollowNode1" presStyleIdx="5" presStyleCnt="7"/>
      <dgm:spPr/>
      <dgm:t>
        <a:bodyPr/>
        <a:lstStyle/>
        <a:p>
          <a:endParaRPr lang="en-US"/>
        </a:p>
      </dgm:t>
    </dgm:pt>
    <dgm:pt modelId="{E9A9000F-FE3D-4620-B3F6-A8DBC46FCB99}" type="pres">
      <dgm:prSet presAssocID="{87589EF7-4C40-4FCB-B12B-53FFC660BD1B}" presName="childTx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28CF5-9384-4FBB-9D75-7E50BC170CF7}" type="pres">
      <dgm:prSet presAssocID="{2E2424B6-F436-4DBB-B68A-011DD5B105B8}" presName="comp" presStyleCnt="0"/>
      <dgm:spPr/>
    </dgm:pt>
    <dgm:pt modelId="{7EC1E5C3-9478-439D-BA4E-59E82E1DC213}" type="pres">
      <dgm:prSet presAssocID="{2E2424B6-F436-4DBB-B68A-011DD5B105B8}" presName="child" presStyleLbl="bgAccFollowNode1" presStyleIdx="6" presStyleCnt="7"/>
      <dgm:spPr/>
      <dgm:t>
        <a:bodyPr/>
        <a:lstStyle/>
        <a:p>
          <a:endParaRPr lang="en-US"/>
        </a:p>
      </dgm:t>
    </dgm:pt>
    <dgm:pt modelId="{9CDCF3DD-0579-401B-AB34-9D05837869EF}" type="pres">
      <dgm:prSet presAssocID="{2E2424B6-F436-4DBB-B68A-011DD5B105B8}" presName="childTx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37DC7-8E93-4209-BA3B-6CCFA2C7344F}" type="pres">
      <dgm:prSet presAssocID="{8C446326-665C-40FA-BE22-200893794D77}" presName="negSpace" presStyleCnt="0"/>
      <dgm:spPr/>
    </dgm:pt>
    <dgm:pt modelId="{5CEB1CB1-5F35-4650-884C-B9C4A812EF22}" type="pres">
      <dgm:prSet presAssocID="{8C446326-665C-40FA-BE22-200893794D77}" presName="circle" presStyleLbl="node1" presStyleIdx="1" presStyleCnt="2" custLinFactNeighborX="-1677" custLinFactNeighborY="20560"/>
      <dgm:spPr/>
      <dgm:t>
        <a:bodyPr/>
        <a:lstStyle/>
        <a:p>
          <a:endParaRPr lang="en-US"/>
        </a:p>
      </dgm:t>
    </dgm:pt>
  </dgm:ptLst>
  <dgm:cxnLst>
    <dgm:cxn modelId="{CA054CC3-201F-4A69-8BE6-50FDCD19F85A}" srcId="{C88175E2-79E1-4758-981A-059DEA653EB1}" destId="{7C847269-292A-460A-A6BA-CB437B07A792}" srcOrd="3" destOrd="0" parTransId="{37622004-F2BE-4AFD-9E3C-CB85ECD91C4C}" sibTransId="{31428128-873A-4FD0-9DA3-32062A35E1A8}"/>
    <dgm:cxn modelId="{7F26FDB3-054E-4783-9296-F67B41A0BEA4}" type="presOf" srcId="{38CF998E-72CB-4504-8A99-959620F5AC68}" destId="{BCE93EB7-2563-461D-9BA3-5DC3EC4499C1}" srcOrd="0" destOrd="0" presId="urn:microsoft.com/office/officeart/2005/8/layout/hList9"/>
    <dgm:cxn modelId="{CC6F18A2-D01D-4657-9DA4-B4E0FDD34A12}" type="presOf" srcId="{C46D4D58-4D7C-4259-821D-E931B71E9D6E}" destId="{231A0556-77E1-451E-9EDB-3B4AF3FB6E3E}" srcOrd="1" destOrd="0" presId="urn:microsoft.com/office/officeart/2005/8/layout/hList9"/>
    <dgm:cxn modelId="{039EF530-C4E0-4EF6-B3F9-23711F72A4D8}" type="presOf" srcId="{6CFBCD82-8885-4E77-9C00-347FEAF0A2CA}" destId="{93A315FC-067A-41B7-B6C2-B007F41256BF}" srcOrd="0" destOrd="0" presId="urn:microsoft.com/office/officeart/2005/8/layout/hList9"/>
    <dgm:cxn modelId="{7418F092-F585-49D5-BE0A-80C6C7222EF6}" srcId="{C88175E2-79E1-4758-981A-059DEA653EB1}" destId="{C46D4D58-4D7C-4259-821D-E931B71E9D6E}" srcOrd="0" destOrd="0" parTransId="{1F377C99-C7B6-4D8F-BC16-7A6133356205}" sibTransId="{6E0EF518-8ADC-4D92-A993-1AF8840EFB38}"/>
    <dgm:cxn modelId="{FDFCD6A6-50A3-495D-A88B-D18BB67DBD83}" srcId="{B35017CE-1C15-4FF0-96FF-9A143288E065}" destId="{C88175E2-79E1-4758-981A-059DEA653EB1}" srcOrd="0" destOrd="0" parTransId="{F1AA6A0A-050B-4140-B436-CD095CB9086E}" sibTransId="{C9102977-5453-45AE-AD68-95F1EB907F2B}"/>
    <dgm:cxn modelId="{331512CB-A105-450B-B7DD-DB69041A8361}" type="presOf" srcId="{38CF998E-72CB-4504-8A99-959620F5AC68}" destId="{0B71DB0C-BBB5-4B63-A6A3-A22D28FD908B}" srcOrd="1" destOrd="0" presId="urn:microsoft.com/office/officeart/2005/8/layout/hList9"/>
    <dgm:cxn modelId="{9D81EEF6-F95E-42EA-8D7E-506161D7417B}" type="presOf" srcId="{2E2424B6-F436-4DBB-B68A-011DD5B105B8}" destId="{7EC1E5C3-9478-439D-BA4E-59E82E1DC213}" srcOrd="0" destOrd="0" presId="urn:microsoft.com/office/officeart/2005/8/layout/hList9"/>
    <dgm:cxn modelId="{C47E20FF-CEF5-4623-8A9C-E718E01D7553}" srcId="{8C446326-665C-40FA-BE22-200893794D77}" destId="{2E2424B6-F436-4DBB-B68A-011DD5B105B8}" srcOrd="2" destOrd="0" parTransId="{3F79025B-1BD9-4D84-9F64-B690B1F22A1A}" sibTransId="{EE3DA5EE-7374-4963-8890-D3C89433BDDF}"/>
    <dgm:cxn modelId="{5C30CA8E-5206-4E9F-A623-CD69AFB7E0D6}" type="presOf" srcId="{0BDE116B-1515-40FB-98B3-6D8C2EF843DE}" destId="{510F9535-2D34-41D2-9797-F891ED633770}" srcOrd="0" destOrd="0" presId="urn:microsoft.com/office/officeart/2005/8/layout/hList9"/>
    <dgm:cxn modelId="{FD3BB3D3-112F-4418-A91B-DF70EE4C9D29}" srcId="{B35017CE-1C15-4FF0-96FF-9A143288E065}" destId="{8C446326-665C-40FA-BE22-200893794D77}" srcOrd="1" destOrd="0" parTransId="{45B27F6D-7818-4F96-A037-88D2503428A1}" sibTransId="{464232F2-5D40-4355-A20E-576D6DFD58CF}"/>
    <dgm:cxn modelId="{97ED1C9F-155A-48D9-BA51-B7FEBE9D8EDD}" type="presOf" srcId="{87589EF7-4C40-4FCB-B12B-53FFC660BD1B}" destId="{8257E792-589B-4913-90DF-A86B6C800758}" srcOrd="0" destOrd="0" presId="urn:microsoft.com/office/officeart/2005/8/layout/hList9"/>
    <dgm:cxn modelId="{B4E04B78-1F08-4AEB-986A-12AF8211FAFD}" srcId="{8C446326-665C-40FA-BE22-200893794D77}" destId="{38CF998E-72CB-4504-8A99-959620F5AC68}" srcOrd="0" destOrd="0" parTransId="{A996890E-CE9E-4E4A-A50F-D8C1FB451195}" sibTransId="{0485EED6-B135-4446-A137-FA3FA56C7968}"/>
    <dgm:cxn modelId="{9D059B16-662D-4CC6-8F58-79C45DECBEB4}" type="presOf" srcId="{0BDE116B-1515-40FB-98B3-6D8C2EF843DE}" destId="{CD4A0C3A-D6FF-44FF-87A1-14EDFD363A8D}" srcOrd="1" destOrd="0" presId="urn:microsoft.com/office/officeart/2005/8/layout/hList9"/>
    <dgm:cxn modelId="{3C1A05B4-D02F-4371-93E1-00DA477C69BA}" type="presOf" srcId="{7C847269-292A-460A-A6BA-CB437B07A792}" destId="{A8C74C23-6F62-4524-9EC9-0A7FD08AD183}" srcOrd="1" destOrd="0" presId="urn:microsoft.com/office/officeart/2005/8/layout/hList9"/>
    <dgm:cxn modelId="{F4280690-4A47-42E6-83B2-50E93EBDDD45}" type="presOf" srcId="{B35017CE-1C15-4FF0-96FF-9A143288E065}" destId="{2871E5FB-51D1-4442-A5C4-D727CA079C71}" srcOrd="0" destOrd="0" presId="urn:microsoft.com/office/officeart/2005/8/layout/hList9"/>
    <dgm:cxn modelId="{AADC5004-E47A-4DF1-BAFE-16785EBE35D1}" type="presOf" srcId="{C88175E2-79E1-4758-981A-059DEA653EB1}" destId="{8E26252B-550F-4FA3-9621-028E02E73FFC}" srcOrd="0" destOrd="0" presId="urn:microsoft.com/office/officeart/2005/8/layout/hList9"/>
    <dgm:cxn modelId="{D5511145-9F22-458C-A8AA-0E8DC51B9D4A}" type="presOf" srcId="{6CFBCD82-8885-4E77-9C00-347FEAF0A2CA}" destId="{2A8B1BCE-8020-4C76-AFE3-55ABB076B4F8}" srcOrd="1" destOrd="0" presId="urn:microsoft.com/office/officeart/2005/8/layout/hList9"/>
    <dgm:cxn modelId="{FEC52C59-A03D-4BA0-8EEE-F241F9511E74}" type="presOf" srcId="{C46D4D58-4D7C-4259-821D-E931B71E9D6E}" destId="{E889CB5A-29E9-48CD-9874-656D1FA5A46D}" srcOrd="0" destOrd="0" presId="urn:microsoft.com/office/officeart/2005/8/layout/hList9"/>
    <dgm:cxn modelId="{A0910D49-0E40-4C37-A539-B4E0B6C3275E}" srcId="{8C446326-665C-40FA-BE22-200893794D77}" destId="{87589EF7-4C40-4FCB-B12B-53FFC660BD1B}" srcOrd="1" destOrd="0" parTransId="{5AFE40F7-880B-4B0F-ACFB-284D5D399225}" sibTransId="{A6CA1150-3219-4DA2-906B-351D6CF620A5}"/>
    <dgm:cxn modelId="{C3218D35-28EA-4858-AD2B-78A27103038C}" type="presOf" srcId="{8C446326-665C-40FA-BE22-200893794D77}" destId="{5CEB1CB1-5F35-4650-884C-B9C4A812EF22}" srcOrd="0" destOrd="0" presId="urn:microsoft.com/office/officeart/2005/8/layout/hList9"/>
    <dgm:cxn modelId="{44FAC211-080B-42B4-AA29-0E8FF827D956}" srcId="{C88175E2-79E1-4758-981A-059DEA653EB1}" destId="{0BDE116B-1515-40FB-98B3-6D8C2EF843DE}" srcOrd="1" destOrd="0" parTransId="{4F04F63F-C930-4E7C-A06A-767ECFFC9C2E}" sibTransId="{EF0626DB-FB14-4D16-9964-F021CDB3A4FF}"/>
    <dgm:cxn modelId="{CC4C3A3E-CCB7-4017-A9CF-27F02A1D8121}" type="presOf" srcId="{7C847269-292A-460A-A6BA-CB437B07A792}" destId="{147A221F-D998-485F-BB1B-E17B5058F7DD}" srcOrd="0" destOrd="0" presId="urn:microsoft.com/office/officeart/2005/8/layout/hList9"/>
    <dgm:cxn modelId="{860E9837-49C5-406C-A509-044F9EBAB7D8}" type="presOf" srcId="{2E2424B6-F436-4DBB-B68A-011DD5B105B8}" destId="{9CDCF3DD-0579-401B-AB34-9D05837869EF}" srcOrd="1" destOrd="0" presId="urn:microsoft.com/office/officeart/2005/8/layout/hList9"/>
    <dgm:cxn modelId="{5AA76B26-FB93-4313-8317-38B4663C7864}" type="presOf" srcId="{87589EF7-4C40-4FCB-B12B-53FFC660BD1B}" destId="{E9A9000F-FE3D-4620-B3F6-A8DBC46FCB99}" srcOrd="1" destOrd="0" presId="urn:microsoft.com/office/officeart/2005/8/layout/hList9"/>
    <dgm:cxn modelId="{2DE32EC4-DECA-4247-9083-27AC059AE9E3}" srcId="{C88175E2-79E1-4758-981A-059DEA653EB1}" destId="{6CFBCD82-8885-4E77-9C00-347FEAF0A2CA}" srcOrd="2" destOrd="0" parTransId="{6A8091B3-9933-4537-BC29-BAEE4D29270D}" sibTransId="{F544EB67-00F6-44F9-87F4-34F1F9178FA3}"/>
    <dgm:cxn modelId="{71251A13-3167-4555-88D1-85C54C94B369}" type="presParOf" srcId="{2871E5FB-51D1-4442-A5C4-D727CA079C71}" destId="{171DD2EF-732D-47C4-819A-632CDECE4AAD}" srcOrd="0" destOrd="0" presId="urn:microsoft.com/office/officeart/2005/8/layout/hList9"/>
    <dgm:cxn modelId="{868DC906-1B80-438B-8E25-71ECD4E3B47C}" type="presParOf" srcId="{2871E5FB-51D1-4442-A5C4-D727CA079C71}" destId="{B543856A-2574-4F1E-AD02-22132CE3E19A}" srcOrd="1" destOrd="0" presId="urn:microsoft.com/office/officeart/2005/8/layout/hList9"/>
    <dgm:cxn modelId="{0E8CE8C6-3833-4BAF-8C7C-1756D5480DAD}" type="presParOf" srcId="{B543856A-2574-4F1E-AD02-22132CE3E19A}" destId="{899CF10F-847B-4161-A618-92EB4C71E14F}" srcOrd="0" destOrd="0" presId="urn:microsoft.com/office/officeart/2005/8/layout/hList9"/>
    <dgm:cxn modelId="{91B4DB3F-84FF-40D0-A842-8E51A547656A}" type="presParOf" srcId="{B543856A-2574-4F1E-AD02-22132CE3E19A}" destId="{A4FF21F6-8135-4146-AC42-F155E8085F9B}" srcOrd="1" destOrd="0" presId="urn:microsoft.com/office/officeart/2005/8/layout/hList9"/>
    <dgm:cxn modelId="{40E00A50-7FD1-4EAF-ACB9-C592953CBE59}" type="presParOf" srcId="{A4FF21F6-8135-4146-AC42-F155E8085F9B}" destId="{E889CB5A-29E9-48CD-9874-656D1FA5A46D}" srcOrd="0" destOrd="0" presId="urn:microsoft.com/office/officeart/2005/8/layout/hList9"/>
    <dgm:cxn modelId="{EBE4798F-1736-4E3F-BECF-BC2A87D858D4}" type="presParOf" srcId="{A4FF21F6-8135-4146-AC42-F155E8085F9B}" destId="{231A0556-77E1-451E-9EDB-3B4AF3FB6E3E}" srcOrd="1" destOrd="0" presId="urn:microsoft.com/office/officeart/2005/8/layout/hList9"/>
    <dgm:cxn modelId="{5DE1187C-6359-496A-A567-A8E38AC4C6D6}" type="presParOf" srcId="{B543856A-2574-4F1E-AD02-22132CE3E19A}" destId="{B35BA195-EC4A-4F65-8002-5A173516B220}" srcOrd="2" destOrd="0" presId="urn:microsoft.com/office/officeart/2005/8/layout/hList9"/>
    <dgm:cxn modelId="{BBA0CF76-BB23-43DE-AA38-AD935D5AB8D6}" type="presParOf" srcId="{B35BA195-EC4A-4F65-8002-5A173516B220}" destId="{510F9535-2D34-41D2-9797-F891ED633770}" srcOrd="0" destOrd="0" presId="urn:microsoft.com/office/officeart/2005/8/layout/hList9"/>
    <dgm:cxn modelId="{C1ADD6AC-7460-42BE-A17E-30B31DF45961}" type="presParOf" srcId="{B35BA195-EC4A-4F65-8002-5A173516B220}" destId="{CD4A0C3A-D6FF-44FF-87A1-14EDFD363A8D}" srcOrd="1" destOrd="0" presId="urn:microsoft.com/office/officeart/2005/8/layout/hList9"/>
    <dgm:cxn modelId="{874D1A3D-BCAD-4826-9065-BCBF7E32DBF7}" type="presParOf" srcId="{B543856A-2574-4F1E-AD02-22132CE3E19A}" destId="{557E5F52-E78E-4CE8-AA05-265FEEA931F9}" srcOrd="3" destOrd="0" presId="urn:microsoft.com/office/officeart/2005/8/layout/hList9"/>
    <dgm:cxn modelId="{EE27432A-E13C-4694-8C50-881521EA647E}" type="presParOf" srcId="{557E5F52-E78E-4CE8-AA05-265FEEA931F9}" destId="{93A315FC-067A-41B7-B6C2-B007F41256BF}" srcOrd="0" destOrd="0" presId="urn:microsoft.com/office/officeart/2005/8/layout/hList9"/>
    <dgm:cxn modelId="{3BE6AB42-4502-4503-81BF-DBF063C95549}" type="presParOf" srcId="{557E5F52-E78E-4CE8-AA05-265FEEA931F9}" destId="{2A8B1BCE-8020-4C76-AFE3-55ABB076B4F8}" srcOrd="1" destOrd="0" presId="urn:microsoft.com/office/officeart/2005/8/layout/hList9"/>
    <dgm:cxn modelId="{A1B6C0DF-01B7-4C9B-A9F9-29CEE1E64F54}" type="presParOf" srcId="{B543856A-2574-4F1E-AD02-22132CE3E19A}" destId="{60FE53DF-94B5-483E-975E-36B1B5E702E9}" srcOrd="4" destOrd="0" presId="urn:microsoft.com/office/officeart/2005/8/layout/hList9"/>
    <dgm:cxn modelId="{49599AD5-2575-47FF-BF4A-1F94CACADAC0}" type="presParOf" srcId="{60FE53DF-94B5-483E-975E-36B1B5E702E9}" destId="{147A221F-D998-485F-BB1B-E17B5058F7DD}" srcOrd="0" destOrd="0" presId="urn:microsoft.com/office/officeart/2005/8/layout/hList9"/>
    <dgm:cxn modelId="{77888C42-CA81-4F07-9478-6CFDE16798CC}" type="presParOf" srcId="{60FE53DF-94B5-483E-975E-36B1B5E702E9}" destId="{A8C74C23-6F62-4524-9EC9-0A7FD08AD183}" srcOrd="1" destOrd="0" presId="urn:microsoft.com/office/officeart/2005/8/layout/hList9"/>
    <dgm:cxn modelId="{E0BD1A6B-FC31-4D8D-AB7F-3802A293FAB6}" type="presParOf" srcId="{2871E5FB-51D1-4442-A5C4-D727CA079C71}" destId="{3735BBEE-C632-449F-97ED-1C9D4EB0613D}" srcOrd="2" destOrd="0" presId="urn:microsoft.com/office/officeart/2005/8/layout/hList9"/>
    <dgm:cxn modelId="{2F3F7506-1A10-4DAB-B6D4-1073B984474F}" type="presParOf" srcId="{2871E5FB-51D1-4442-A5C4-D727CA079C71}" destId="{8E26252B-550F-4FA3-9621-028E02E73FFC}" srcOrd="3" destOrd="0" presId="urn:microsoft.com/office/officeart/2005/8/layout/hList9"/>
    <dgm:cxn modelId="{D4378B9D-E40D-4EB8-91E8-19D76DBA1AD4}" type="presParOf" srcId="{2871E5FB-51D1-4442-A5C4-D727CA079C71}" destId="{54D68064-7494-41D5-932F-EAC7B795BBF6}" srcOrd="4" destOrd="0" presId="urn:microsoft.com/office/officeart/2005/8/layout/hList9"/>
    <dgm:cxn modelId="{F61D6F41-765E-45DB-B599-FAB70389D83D}" type="presParOf" srcId="{2871E5FB-51D1-4442-A5C4-D727CA079C71}" destId="{D11EF008-F5CD-4E2B-9FCB-A06EC86BAF99}" srcOrd="5" destOrd="0" presId="urn:microsoft.com/office/officeart/2005/8/layout/hList9"/>
    <dgm:cxn modelId="{401FBFCA-B8B1-4A0D-94C6-C8678A8D37FA}" type="presParOf" srcId="{2871E5FB-51D1-4442-A5C4-D727CA079C71}" destId="{55396CF5-30D8-4B33-9D34-C719852E9299}" srcOrd="6" destOrd="0" presId="urn:microsoft.com/office/officeart/2005/8/layout/hList9"/>
    <dgm:cxn modelId="{AE62603F-B769-43DB-8687-F25B89705C16}" type="presParOf" srcId="{55396CF5-30D8-4B33-9D34-C719852E9299}" destId="{D362693B-BB80-48D7-9A77-564223E25004}" srcOrd="0" destOrd="0" presId="urn:microsoft.com/office/officeart/2005/8/layout/hList9"/>
    <dgm:cxn modelId="{2AD24FFD-7E54-4973-BF4D-B565421A7FAA}" type="presParOf" srcId="{55396CF5-30D8-4B33-9D34-C719852E9299}" destId="{9E2FF34C-4DE8-4C4A-99BB-920104087EBB}" srcOrd="1" destOrd="0" presId="urn:microsoft.com/office/officeart/2005/8/layout/hList9"/>
    <dgm:cxn modelId="{11F427CA-11B3-47D7-BE3E-59B39B7C1188}" type="presParOf" srcId="{9E2FF34C-4DE8-4C4A-99BB-920104087EBB}" destId="{BCE93EB7-2563-461D-9BA3-5DC3EC4499C1}" srcOrd="0" destOrd="0" presId="urn:microsoft.com/office/officeart/2005/8/layout/hList9"/>
    <dgm:cxn modelId="{23570BCE-60EE-4BAE-9378-12D8D55763D0}" type="presParOf" srcId="{9E2FF34C-4DE8-4C4A-99BB-920104087EBB}" destId="{0B71DB0C-BBB5-4B63-A6A3-A22D28FD908B}" srcOrd="1" destOrd="0" presId="urn:microsoft.com/office/officeart/2005/8/layout/hList9"/>
    <dgm:cxn modelId="{1D56E3A5-B7B7-406B-9A41-9E372896879A}" type="presParOf" srcId="{55396CF5-30D8-4B33-9D34-C719852E9299}" destId="{D2C4B68E-944E-4634-89CF-82284EF69F73}" srcOrd="2" destOrd="0" presId="urn:microsoft.com/office/officeart/2005/8/layout/hList9"/>
    <dgm:cxn modelId="{D6023AB8-D2B4-4978-982B-3540B5123B69}" type="presParOf" srcId="{D2C4B68E-944E-4634-89CF-82284EF69F73}" destId="{8257E792-589B-4913-90DF-A86B6C800758}" srcOrd="0" destOrd="0" presId="urn:microsoft.com/office/officeart/2005/8/layout/hList9"/>
    <dgm:cxn modelId="{B227BCF6-93E1-4A97-8BB9-3EE47B23D6A3}" type="presParOf" srcId="{D2C4B68E-944E-4634-89CF-82284EF69F73}" destId="{E9A9000F-FE3D-4620-B3F6-A8DBC46FCB99}" srcOrd="1" destOrd="0" presId="urn:microsoft.com/office/officeart/2005/8/layout/hList9"/>
    <dgm:cxn modelId="{8132407A-2D31-4577-B03F-83D6423D6F2A}" type="presParOf" srcId="{55396CF5-30D8-4B33-9D34-C719852E9299}" destId="{B8528CF5-9384-4FBB-9D75-7E50BC170CF7}" srcOrd="3" destOrd="0" presId="urn:microsoft.com/office/officeart/2005/8/layout/hList9"/>
    <dgm:cxn modelId="{319D1F27-9230-49C5-8350-C212F91A45DC}" type="presParOf" srcId="{B8528CF5-9384-4FBB-9D75-7E50BC170CF7}" destId="{7EC1E5C3-9478-439D-BA4E-59E82E1DC213}" srcOrd="0" destOrd="0" presId="urn:microsoft.com/office/officeart/2005/8/layout/hList9"/>
    <dgm:cxn modelId="{AF0EFA5F-1EE5-49B8-A021-99E5EBDCC7A3}" type="presParOf" srcId="{B8528CF5-9384-4FBB-9D75-7E50BC170CF7}" destId="{9CDCF3DD-0579-401B-AB34-9D05837869EF}" srcOrd="1" destOrd="0" presId="urn:microsoft.com/office/officeart/2005/8/layout/hList9"/>
    <dgm:cxn modelId="{9B95F055-DC97-45C5-9388-B3B778FA6DBE}" type="presParOf" srcId="{2871E5FB-51D1-4442-A5C4-D727CA079C71}" destId="{65F37DC7-8E93-4209-BA3B-6CCFA2C7344F}" srcOrd="7" destOrd="0" presId="urn:microsoft.com/office/officeart/2005/8/layout/hList9"/>
    <dgm:cxn modelId="{6623B07C-E558-4682-BF18-BDAD2CD7851D}" type="presParOf" srcId="{2871E5FB-51D1-4442-A5C4-D727CA079C71}" destId="{5CEB1CB1-5F35-4650-884C-B9C4A812EF2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9CB5A-29E9-48CD-9874-656D1FA5A46D}">
      <dsp:nvSpPr>
        <dsp:cNvPr id="0" name=""/>
        <dsp:cNvSpPr/>
      </dsp:nvSpPr>
      <dsp:spPr>
        <a:xfrm>
          <a:off x="1295398" y="443738"/>
          <a:ext cx="2995499" cy="11072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</a:t>
          </a:r>
          <a:r>
            <a:rPr lang="x-none" sz="1300" kern="1200" dirty="0" smtClean="0"/>
            <a:t>ignali: držanje tela, stav, položaj: ispravljen, poguren, okrenut ka ili od nekoga ili nečega...</a:t>
          </a:r>
          <a:endParaRPr lang="en-US" sz="1300" kern="1200" dirty="0"/>
        </a:p>
      </dsp:txBody>
      <dsp:txXfrm>
        <a:off x="1774678" y="443738"/>
        <a:ext cx="2516219" cy="1107202"/>
      </dsp:txXfrm>
    </dsp:sp>
    <dsp:sp modelId="{510F9535-2D34-41D2-9797-F891ED633770}">
      <dsp:nvSpPr>
        <dsp:cNvPr id="0" name=""/>
        <dsp:cNvSpPr/>
      </dsp:nvSpPr>
      <dsp:spPr>
        <a:xfrm>
          <a:off x="1295398" y="1550940"/>
          <a:ext cx="2995499" cy="1107202"/>
        </a:xfrm>
        <a:prstGeom prst="rect">
          <a:avLst/>
        </a:prstGeom>
        <a:solidFill>
          <a:schemeClr val="accent4">
            <a:tint val="40000"/>
            <a:alpha val="90000"/>
            <a:hueOff val="600000"/>
            <a:satOff val="7460"/>
            <a:lumOff val="2063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600000"/>
              <a:satOff val="7460"/>
              <a:lumOff val="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</a:t>
          </a:r>
          <a:r>
            <a:rPr lang="x-none" sz="1300" kern="1200" dirty="0" smtClean="0"/>
            <a:t>okreti ruku i nogu: gestikulacija, nervozne radnje</a:t>
          </a:r>
          <a:endParaRPr lang="en-US" sz="1300" kern="1200" dirty="0"/>
        </a:p>
      </dsp:txBody>
      <dsp:txXfrm>
        <a:off x="1774678" y="1550940"/>
        <a:ext cx="2516219" cy="1107202"/>
      </dsp:txXfrm>
    </dsp:sp>
    <dsp:sp modelId="{93A315FC-067A-41B7-B6C2-B007F41256BF}">
      <dsp:nvSpPr>
        <dsp:cNvPr id="0" name=""/>
        <dsp:cNvSpPr/>
      </dsp:nvSpPr>
      <dsp:spPr>
        <a:xfrm>
          <a:off x="1295398" y="2658142"/>
          <a:ext cx="2995499" cy="1107202"/>
        </a:xfrm>
        <a:prstGeom prst="rect">
          <a:avLst/>
        </a:prstGeom>
        <a:solidFill>
          <a:schemeClr val="accent4">
            <a:tint val="40000"/>
            <a:alpha val="90000"/>
            <a:hueOff val="1200000"/>
            <a:satOff val="14919"/>
            <a:lumOff val="412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200000"/>
              <a:satOff val="14919"/>
              <a:lumOff val="41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</a:t>
          </a:r>
          <a:r>
            <a:rPr lang="x-none" sz="1300" kern="1200" dirty="0" smtClean="0"/>
            <a:t>zraz lica, grimase, pogled, usta...</a:t>
          </a:r>
          <a:endParaRPr lang="en-US" sz="1300" kern="1200" dirty="0"/>
        </a:p>
      </dsp:txBody>
      <dsp:txXfrm>
        <a:off x="1774678" y="2658142"/>
        <a:ext cx="2516219" cy="1107202"/>
      </dsp:txXfrm>
    </dsp:sp>
    <dsp:sp modelId="{147A221F-D998-485F-BB1B-E17B5058F7DD}">
      <dsp:nvSpPr>
        <dsp:cNvPr id="0" name=""/>
        <dsp:cNvSpPr/>
      </dsp:nvSpPr>
      <dsp:spPr>
        <a:xfrm>
          <a:off x="1269137" y="3765344"/>
          <a:ext cx="3048022" cy="1107202"/>
        </a:xfrm>
        <a:prstGeom prst="rect">
          <a:avLst/>
        </a:prstGeom>
        <a:solidFill>
          <a:schemeClr val="accent4">
            <a:tint val="40000"/>
            <a:alpha val="90000"/>
            <a:hueOff val="1800000"/>
            <a:satOff val="22379"/>
            <a:lumOff val="619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800000"/>
              <a:satOff val="22379"/>
              <a:lumOff val="619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</a:t>
          </a:r>
          <a:r>
            <a:rPr lang="x-none" sz="1300" kern="1200" dirty="0" smtClean="0"/>
            <a:t>eže se kontroliše i zato je istinitija</a:t>
          </a:r>
          <a:endParaRPr lang="en-US" sz="1300" kern="1200" dirty="0"/>
        </a:p>
      </dsp:txBody>
      <dsp:txXfrm>
        <a:off x="1756821" y="3765344"/>
        <a:ext cx="2560338" cy="1107202"/>
      </dsp:txXfrm>
    </dsp:sp>
    <dsp:sp modelId="{8E26252B-550F-4FA3-9621-028E02E73FFC}">
      <dsp:nvSpPr>
        <dsp:cNvPr id="0" name=""/>
        <dsp:cNvSpPr/>
      </dsp:nvSpPr>
      <dsp:spPr>
        <a:xfrm>
          <a:off x="457202" y="304798"/>
          <a:ext cx="1106648" cy="110664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200" kern="1200" dirty="0" smtClean="0"/>
            <a:t>neverbalna</a:t>
          </a:r>
          <a:endParaRPr lang="en-US" sz="1200" kern="1200" dirty="0"/>
        </a:p>
      </dsp:txBody>
      <dsp:txXfrm>
        <a:off x="619267" y="466863"/>
        <a:ext cx="782518" cy="782518"/>
      </dsp:txXfrm>
    </dsp:sp>
    <dsp:sp modelId="{BCE93EB7-2563-461D-9BA3-5DC3EC4499C1}">
      <dsp:nvSpPr>
        <dsp:cNvPr id="0" name=""/>
        <dsp:cNvSpPr/>
      </dsp:nvSpPr>
      <dsp:spPr>
        <a:xfrm>
          <a:off x="5423808" y="443738"/>
          <a:ext cx="1659973" cy="1107202"/>
        </a:xfrm>
        <a:prstGeom prst="rect">
          <a:avLst/>
        </a:prstGeom>
        <a:solidFill>
          <a:schemeClr val="accent4">
            <a:tint val="40000"/>
            <a:alpha val="90000"/>
            <a:hueOff val="2400000"/>
            <a:satOff val="29839"/>
            <a:lumOff val="8253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400000"/>
              <a:satOff val="29839"/>
              <a:lumOff val="82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</a:t>
          </a:r>
          <a:r>
            <a:rPr lang="x-none" sz="1300" kern="1200" dirty="0" smtClean="0"/>
            <a:t>everbalna u potpunosti zamenjuje verbalnu</a:t>
          </a:r>
          <a:endParaRPr lang="en-US" sz="1300" kern="1200" dirty="0"/>
        </a:p>
      </dsp:txBody>
      <dsp:txXfrm>
        <a:off x="5689404" y="443738"/>
        <a:ext cx="1394377" cy="1107202"/>
      </dsp:txXfrm>
    </dsp:sp>
    <dsp:sp modelId="{8257E792-589B-4913-90DF-A86B6C800758}">
      <dsp:nvSpPr>
        <dsp:cNvPr id="0" name=""/>
        <dsp:cNvSpPr/>
      </dsp:nvSpPr>
      <dsp:spPr>
        <a:xfrm>
          <a:off x="5423808" y="1550940"/>
          <a:ext cx="1659973" cy="1107202"/>
        </a:xfrm>
        <a:prstGeom prst="rect">
          <a:avLst/>
        </a:prstGeom>
        <a:solidFill>
          <a:schemeClr val="accent4">
            <a:tint val="40000"/>
            <a:alpha val="90000"/>
            <a:hueOff val="3000000"/>
            <a:satOff val="37298"/>
            <a:lumOff val="1031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3000000"/>
              <a:satOff val="37298"/>
              <a:lumOff val="103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</a:t>
          </a:r>
          <a:r>
            <a:rPr lang="x-none" sz="1300" kern="1200" dirty="0" smtClean="0"/>
            <a:t>everbalna i verbalna su u skladu, pojačavaju jedna drugu</a:t>
          </a:r>
          <a:endParaRPr lang="en-US" sz="1300" kern="1200" dirty="0"/>
        </a:p>
      </dsp:txBody>
      <dsp:txXfrm>
        <a:off x="5689404" y="1550940"/>
        <a:ext cx="1394377" cy="1107202"/>
      </dsp:txXfrm>
    </dsp:sp>
    <dsp:sp modelId="{7EC1E5C3-9478-439D-BA4E-59E82E1DC213}">
      <dsp:nvSpPr>
        <dsp:cNvPr id="0" name=""/>
        <dsp:cNvSpPr/>
      </dsp:nvSpPr>
      <dsp:spPr>
        <a:xfrm>
          <a:off x="5423808" y="2658142"/>
          <a:ext cx="1659973" cy="1107202"/>
        </a:xfrm>
        <a:prstGeom prst="rect">
          <a:avLst/>
        </a:prstGeom>
        <a:solidFill>
          <a:schemeClr val="accent4">
            <a:tint val="40000"/>
            <a:alpha val="90000"/>
            <a:hueOff val="3600000"/>
            <a:satOff val="44758"/>
            <a:lumOff val="1237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3600000"/>
              <a:satOff val="44758"/>
              <a:lumOff val="123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</a:t>
          </a:r>
          <a:r>
            <a:rPr lang="x-none" sz="1300" kern="1200" dirty="0" smtClean="0"/>
            <a:t>isu u skladu ili su suprotne i daju dvostruku poruku</a:t>
          </a:r>
          <a:endParaRPr lang="en-US" sz="1300" kern="1200" dirty="0"/>
        </a:p>
      </dsp:txBody>
      <dsp:txXfrm>
        <a:off x="5689404" y="2658142"/>
        <a:ext cx="1394377" cy="1107202"/>
      </dsp:txXfrm>
    </dsp:sp>
    <dsp:sp modelId="{5CEB1CB1-5F35-4650-884C-B9C4A812EF22}">
      <dsp:nvSpPr>
        <dsp:cNvPr id="0" name=""/>
        <dsp:cNvSpPr/>
      </dsp:nvSpPr>
      <dsp:spPr>
        <a:xfrm>
          <a:off x="4495804" y="228605"/>
          <a:ext cx="1106648" cy="1106648"/>
        </a:xfrm>
        <a:prstGeom prst="ellipse">
          <a:avLst/>
        </a:prstGeom>
        <a:gradFill rotWithShape="0">
          <a:gsLst>
            <a:gs pos="0">
              <a:schemeClr val="accent4">
                <a:hueOff val="3600000"/>
                <a:satOff val="49122"/>
                <a:lumOff val="77647"/>
                <a:alphaOff val="0"/>
                <a:shade val="51000"/>
                <a:satMod val="130000"/>
              </a:schemeClr>
            </a:gs>
            <a:gs pos="80000">
              <a:schemeClr val="accent4">
                <a:hueOff val="3600000"/>
                <a:satOff val="49122"/>
                <a:lumOff val="77647"/>
                <a:alphaOff val="0"/>
                <a:shade val="93000"/>
                <a:satMod val="130000"/>
              </a:schemeClr>
            </a:gs>
            <a:gs pos="100000">
              <a:schemeClr val="accent4">
                <a:hueOff val="3600000"/>
                <a:satOff val="49122"/>
                <a:lumOff val="77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r>
            <a:rPr lang="x-none" sz="1200" kern="1200" dirty="0" smtClean="0"/>
            <a:t>dnos verbalne i neverbalne</a:t>
          </a:r>
          <a:endParaRPr lang="en-US" sz="1200" kern="1200" dirty="0"/>
        </a:p>
      </dsp:txBody>
      <dsp:txXfrm>
        <a:off x="4657869" y="390670"/>
        <a:ext cx="782518" cy="782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144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8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C4C90447-3B4C-46CC-B171-D5A43C58C482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076B2A3-AA7C-41D9-8717-7986605E6A3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042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764704"/>
            <a:ext cx="8042301" cy="936104"/>
          </a:xfrm>
        </p:spPr>
        <p:txBody>
          <a:bodyPr/>
          <a:lstStyle/>
          <a:p>
            <a:pPr algn="ctr"/>
            <a:r>
              <a:rPr lang="sr-Latn-CS" sz="3200" dirty="0" smtClean="0">
                <a:solidFill>
                  <a:srgbClr val="00B0F0"/>
                </a:solidFill>
              </a:rPr>
              <a:t>Građansko vaspitanje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2132856"/>
            <a:ext cx="8102134" cy="3960440"/>
          </a:xfrm>
        </p:spPr>
        <p:txBody>
          <a:bodyPr/>
          <a:lstStyle/>
          <a:p>
            <a:pPr algn="l"/>
            <a:r>
              <a:rPr lang="sr-Cyrl-CS" sz="2800" dirty="0" smtClean="0">
                <a:latin typeface="+mj-lt"/>
              </a:rPr>
              <a:t>      </a:t>
            </a:r>
            <a:r>
              <a:rPr lang="sr-Latn-CS" sz="2800" dirty="0" smtClean="0">
                <a:solidFill>
                  <a:schemeClr val="bg1"/>
                </a:solidFill>
                <a:latin typeface="+mj-lt"/>
              </a:rPr>
              <a:t>Izražavanje i komunikacija osećanja</a:t>
            </a:r>
            <a:r>
              <a:rPr lang="sr-Cyrl-CS" sz="2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sr-Cyrl-CS" sz="2800" dirty="0" smtClean="0"/>
          </a:p>
          <a:p>
            <a:pPr algn="l"/>
            <a:r>
              <a:rPr lang="sr-Latn-CS" sz="2400" dirty="0" smtClean="0">
                <a:solidFill>
                  <a:schemeClr val="bg1"/>
                </a:solidFill>
              </a:rPr>
              <a:t>Mentor</a:t>
            </a:r>
            <a:r>
              <a:rPr lang="x-none" sz="2400" smtClean="0">
                <a:solidFill>
                  <a:schemeClr val="bg1"/>
                </a:solidFill>
              </a:rPr>
              <a:t>: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</a:t>
            </a:r>
            <a:r>
              <a:rPr lang="sr-Latn-CS" sz="2400" dirty="0" smtClean="0">
                <a:solidFill>
                  <a:schemeClr val="bg1"/>
                </a:solidFill>
              </a:rPr>
              <a:t>Student</a:t>
            </a:r>
            <a:r>
              <a:rPr lang="x-none" sz="2400" smtClean="0">
                <a:solidFill>
                  <a:schemeClr val="bg1"/>
                </a:solidFill>
              </a:rPr>
              <a:t>:</a:t>
            </a:r>
          </a:p>
          <a:p>
            <a:pPr algn="l"/>
            <a:r>
              <a:rPr lang="sr-Latn-CS" sz="2400" dirty="0" smtClean="0">
                <a:solidFill>
                  <a:schemeClr val="bg1"/>
                </a:solidFill>
              </a:rPr>
              <a:t>Doc dr Mia Marić</a:t>
            </a:r>
            <a:r>
              <a:rPr lang="x-none" sz="2400" smtClean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</a:t>
            </a:r>
            <a:r>
              <a:rPr lang="sr-Latn-CS" sz="2400" dirty="0" smtClean="0">
                <a:solidFill>
                  <a:schemeClr val="bg1"/>
                </a:solidFill>
              </a:rPr>
              <a:t>       Jelena Ninković</a:t>
            </a:r>
            <a:r>
              <a:rPr lang="sr-Cyrl-CS" sz="2400" dirty="0" smtClean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sr-Cyrl-CS" sz="2400" dirty="0" smtClean="0">
                <a:solidFill>
                  <a:schemeClr val="bg1"/>
                </a:solidFill>
                <a:latin typeface="+mj-lt"/>
              </a:rPr>
              <a:t>                                                                   </a:t>
            </a:r>
            <a:r>
              <a:rPr lang="x-none" sz="2000" smtClean="0">
                <a:solidFill>
                  <a:schemeClr val="bg1"/>
                </a:solidFill>
              </a:rPr>
              <a:t>14/21/0</a:t>
            </a:r>
            <a:r>
              <a:rPr lang="sr-Cyrl-CS" sz="2000" dirty="0" smtClean="0">
                <a:solidFill>
                  <a:schemeClr val="bg1"/>
                </a:solidFill>
              </a:rPr>
              <a:t>32</a:t>
            </a:r>
            <a:endParaRPr lang="sr-Latn-RS" sz="2000" dirty="0" smtClean="0">
              <a:solidFill>
                <a:schemeClr val="bg1"/>
              </a:solidFill>
            </a:endParaRPr>
          </a:p>
          <a:p>
            <a:pPr algn="ctr"/>
            <a:r>
              <a:rPr lang="sr-Latn-RS" sz="1800" i="1" dirty="0"/>
              <a:t>Project title</a:t>
            </a:r>
            <a:r>
              <a:rPr lang="sr-Latn-RS" sz="1800" dirty="0"/>
              <a:t>: </a:t>
            </a:r>
          </a:p>
          <a:p>
            <a:pPr algn="ctr"/>
            <a:r>
              <a:rPr lang="en-US" sz="1800" dirty="0"/>
              <a:t>Harmonization and Modernization of the Curriculum </a:t>
            </a:r>
            <a:endParaRPr lang="sr-Latn-RS" sz="1800" smtClean="0"/>
          </a:p>
          <a:p>
            <a:pPr algn="ctr"/>
            <a:r>
              <a:rPr lang="en-US" sz="1800" smtClean="0"/>
              <a:t>for </a:t>
            </a:r>
            <a:r>
              <a:rPr lang="en-US" sz="1800" dirty="0"/>
              <a:t>Primary Teacher Education (HAMOC)</a:t>
            </a:r>
            <a:endParaRPr lang="sr-Latn-RS" sz="1800" dirty="0"/>
          </a:p>
          <a:p>
            <a:pPr algn="ctr"/>
            <a:r>
              <a:rPr lang="sr-Latn-RS" sz="1800" i="1" dirty="0"/>
              <a:t>Project number</a:t>
            </a:r>
            <a:r>
              <a:rPr lang="sr-Latn-RS" sz="1800" dirty="0"/>
              <a:t>: </a:t>
            </a:r>
            <a:r>
              <a:rPr lang="en-US" sz="1800" dirty="0"/>
              <a:t>516762-TEMPUS-1-2011-1-RS-TEMPUS-JPCR</a:t>
            </a:r>
            <a:endParaRPr lang="sr-Latn-RS" sz="1800" dirty="0"/>
          </a:p>
          <a:p>
            <a:pPr algn="l"/>
            <a:endParaRPr lang="sr-Latn-RS" sz="2000" dirty="0" smtClean="0">
              <a:solidFill>
                <a:schemeClr val="bg1"/>
              </a:solidFill>
            </a:endParaRPr>
          </a:p>
          <a:p>
            <a:pPr algn="l"/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60848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00B0F0"/>
                </a:solidFill>
              </a:rPr>
              <a:t>Poruke koje treba slati deci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000" dirty="0" smtClean="0">
                <a:solidFill>
                  <a:schemeClr val="bg1"/>
                </a:solidFill>
              </a:rPr>
              <a:t>Vrste poruka: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Pozitivne poruke za postojanje i za neko delo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Poruke o promeni ponašanja deteta.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Slati pozitivne umesto negativnih poruka (šta hoću a ne šta neću).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Slati JA poruke umesto TI poruka (JA želim, a ne TI si...).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Usklađen verbalni i neverbalni deo.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Kada šaljete dvostruke poruke dete će pre reagovati na neverbalni deo poruke.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00B0F0"/>
                </a:solidFill>
              </a:rPr>
              <a:t>Poruke koje ne treba slati deci!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000" dirty="0" smtClean="0">
                <a:solidFill>
                  <a:schemeClr val="bg1"/>
                </a:solidFill>
              </a:rPr>
              <a:t>Omalovažavanje ličnosti deteta (glup si...).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Sputavajuće poruke (pašćeš, razbićeš se...).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Zabrane (ne smeš...).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Naredbe (odmah da si...).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Zahtevi bez jasnog smisla (zato što tako treba, ja kažem).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Zahtevi koje je nemoguće ispuniti (promena ličnosti deteta).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Negativne poruke (nemoj..., prestani da...).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Dvostruke poruke (neusklađeni verbalni i neverbalni deo).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Uopštene i površne pohvale (divno, super...).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Zbunjujuće poruke (nemoj slučajno da te vidim...).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846158"/>
          </a:xfrm>
        </p:spPr>
        <p:txBody>
          <a:bodyPr/>
          <a:lstStyle/>
          <a:p>
            <a:r>
              <a:rPr lang="sr-Latn-CS" dirty="0" smtClean="0">
                <a:solidFill>
                  <a:srgbClr val="00B0F0"/>
                </a:solidFill>
              </a:rPr>
              <a:t>Zadaci građanskog vaspitanja su: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8686800" cy="4714908"/>
          </a:xfrm>
        </p:spPr>
        <p:txBody>
          <a:bodyPr/>
          <a:lstStyle/>
          <a:p>
            <a:r>
              <a:rPr lang="sr-Latn-CS" sz="2000" dirty="0" smtClean="0">
                <a:solidFill>
                  <a:schemeClr val="bg1"/>
                </a:solidFill>
              </a:rPr>
              <a:t>Osposobljavanje učenika da prepoznaju i razumeju sopstvena osećanja i potrebe i njihovu međusobnu povezanost, da štite i ostvaruju svoje potrebe na način na koji ne ugrožavaju druge;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Razvijanje komunikativne sposobnosti, neverbalne i verbalne komunikacije, veština nenasilne komunikacije;</a:t>
            </a:r>
          </a:p>
          <a:p>
            <a:pPr lvl="0"/>
            <a:r>
              <a:rPr lang="sr-Latn-CS" sz="2000" dirty="0" smtClean="0">
                <a:solidFill>
                  <a:schemeClr val="bg1"/>
                </a:solidFill>
              </a:rPr>
              <a:t>Osposobljavanje učenika za primenu veština nenasilne komunikacije u rešavanju sukoba i vršnjačkom posredovanju;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0"/>
            <a:r>
              <a:rPr lang="sr-Latn-CS" sz="2000" dirty="0" smtClean="0">
                <a:solidFill>
                  <a:schemeClr val="bg1"/>
                </a:solidFill>
              </a:rPr>
              <a:t>Razvijanje kreativnog izražavanja;</a:t>
            </a:r>
          </a:p>
          <a:p>
            <a:pPr lvl="0"/>
            <a:r>
              <a:rPr lang="sr-Latn-CS" sz="2000" dirty="0" smtClean="0">
                <a:solidFill>
                  <a:schemeClr val="bg1"/>
                </a:solidFill>
              </a:rPr>
              <a:t>Osposobljavanje učenika da upoznaju neposredno društveno okruženje i sopstveno mesto u njemu i da aktivno doprinose razvoju škole po meri deteta;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0"/>
            <a:r>
              <a:rPr lang="sr-Latn-CS" sz="2000" dirty="0" smtClean="0">
                <a:solidFill>
                  <a:schemeClr val="bg1"/>
                </a:solidFill>
              </a:rPr>
              <a:t>Osposobljavanje učenika da upoznaju i uvažavaju dečja prava i da budu sposobni da aktivno učestvuju u njihovom ostvarivanju;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0"/>
            <a:r>
              <a:rPr lang="sr-Latn-CS" sz="2000" dirty="0" smtClean="0">
                <a:solidFill>
                  <a:schemeClr val="bg1"/>
                </a:solidFill>
              </a:rPr>
              <a:t>Razvijanje i negovanje osnovnih ljudskih vrednosti.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0"/>
            <a:endParaRPr lang="sr-Latn-CS" sz="2000" dirty="0" smtClean="0"/>
          </a:p>
          <a:p>
            <a:endParaRPr lang="sr-Latn-CS" sz="2000" dirty="0" smtClean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8572560" cy="4857760"/>
          </a:xfrm>
        </p:spPr>
        <p:txBody>
          <a:bodyPr/>
          <a:lstStyle/>
          <a:p>
            <a:r>
              <a:rPr lang="sr-Latn-CS" sz="2000" dirty="0" smtClean="0"/>
              <a:t>                                </a:t>
            </a:r>
            <a:r>
              <a:rPr lang="sr-Latn-CS" sz="3600" dirty="0" smtClean="0">
                <a:solidFill>
                  <a:srgbClr val="00B0F0"/>
                </a:solidFill>
              </a:rPr>
              <a:t>Radionice</a:t>
            </a:r>
            <a:r>
              <a:rPr lang="sr-Latn-CS" sz="3600" dirty="0">
                <a:solidFill>
                  <a:srgbClr val="00B0F0"/>
                </a:solidFill>
              </a:rPr>
              <a:t/>
            </a:r>
            <a:br>
              <a:rPr lang="sr-Latn-CS" sz="3600" dirty="0">
                <a:solidFill>
                  <a:srgbClr val="00B0F0"/>
                </a:solidFill>
              </a:rPr>
            </a:br>
            <a:r>
              <a:rPr lang="sr-Latn-CS" sz="2000" dirty="0"/>
              <a:t/>
            </a:r>
            <a:br>
              <a:rPr lang="sr-Latn-CS" sz="2000" dirty="0"/>
            </a:br>
            <a:r>
              <a:rPr lang="sr-Latn-CS" sz="2000" dirty="0" smtClean="0">
                <a:solidFill>
                  <a:schemeClr val="bg1"/>
                </a:solidFill>
              </a:rPr>
              <a:t>Radioničarski </a:t>
            </a:r>
            <a:r>
              <a:rPr lang="sr-Latn-CS" sz="2000" dirty="0">
                <a:solidFill>
                  <a:schemeClr val="bg1"/>
                </a:solidFill>
              </a:rPr>
              <a:t>način rada je grupni metod. Jedna od osnovni razlika u odnosu na „klasičan“ način </a:t>
            </a:r>
            <a:r>
              <a:rPr lang="sr-Latn-CS" sz="2000" dirty="0" smtClean="0">
                <a:solidFill>
                  <a:schemeClr val="bg1"/>
                </a:solidFill>
              </a:rPr>
              <a:t>podučavanja, </a:t>
            </a:r>
            <a:r>
              <a:rPr lang="sr-Latn-CS" sz="2000" dirty="0">
                <a:solidFill>
                  <a:schemeClr val="bg1"/>
                </a:solidFill>
              </a:rPr>
              <a:t>podrazumeva aktivnost svih učesnika radionice i činjenica da se cilj postupka realizuje kroz celokupan proces u kojem podjednako učestvuju svi </a:t>
            </a:r>
            <a:r>
              <a:rPr lang="sr-Latn-CS" sz="2000" dirty="0" smtClean="0">
                <a:solidFill>
                  <a:schemeClr val="bg1"/>
                </a:solidFill>
              </a:rPr>
              <a:t>akteri. Znanje </a:t>
            </a:r>
            <a:r>
              <a:rPr lang="sr-Latn-CS" sz="2000" dirty="0">
                <a:solidFill>
                  <a:schemeClr val="bg1"/>
                </a:solidFill>
              </a:rPr>
              <a:t>se ne servira kao „gotov produkt“ </a:t>
            </a:r>
            <a:r>
              <a:rPr lang="sr-Latn-CS" sz="2000" dirty="0" smtClean="0">
                <a:solidFill>
                  <a:schemeClr val="bg1"/>
                </a:solidFill>
              </a:rPr>
              <a:t> </a:t>
            </a:r>
            <a:r>
              <a:rPr lang="sr-Latn-CS" sz="2000" dirty="0">
                <a:solidFill>
                  <a:schemeClr val="bg1"/>
                </a:solidFill>
              </a:rPr>
              <a:t>do njega se dolazi zajedničkim angažovanjem. 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sr-Latn-CS" sz="2000" dirty="0" smtClean="0">
                <a:solidFill>
                  <a:schemeClr val="bg1"/>
                </a:solidFill>
              </a:rPr>
              <a:t>Cilj </a:t>
            </a:r>
            <a:r>
              <a:rPr lang="sr-Latn-CS" sz="2000" dirty="0">
                <a:solidFill>
                  <a:schemeClr val="bg1"/>
                </a:solidFill>
              </a:rPr>
              <a:t>radionica je razvijanje neke karakteristike kod učesnika: </a:t>
            </a:r>
            <a:r>
              <a:rPr lang="sr-Latn-CS" sz="2000" dirty="0" smtClean="0">
                <a:solidFill>
                  <a:schemeClr val="bg1"/>
                </a:solidFill>
              </a:rPr>
              <a:t/>
            </a:r>
            <a:br>
              <a:rPr lang="sr-Latn-CS" sz="2000" dirty="0" smtClean="0">
                <a:solidFill>
                  <a:schemeClr val="bg1"/>
                </a:solidFill>
              </a:rPr>
            </a:br>
            <a:r>
              <a:rPr lang="sr-Latn-CS" sz="2000" dirty="0" smtClean="0">
                <a:solidFill>
                  <a:schemeClr val="bg1"/>
                </a:solidFill>
              </a:rPr>
              <a:t>znanje,</a:t>
            </a:r>
            <a:br>
              <a:rPr lang="sr-Latn-CS" sz="2000" dirty="0" smtClean="0">
                <a:solidFill>
                  <a:schemeClr val="bg1"/>
                </a:solidFill>
              </a:rPr>
            </a:br>
            <a:r>
              <a:rPr lang="sr-Latn-CS" sz="2000" dirty="0" smtClean="0">
                <a:solidFill>
                  <a:schemeClr val="bg1"/>
                </a:solidFill>
              </a:rPr>
              <a:t>veštine</a:t>
            </a:r>
            <a:r>
              <a:rPr lang="sr-Latn-CS" sz="2000" dirty="0">
                <a:solidFill>
                  <a:schemeClr val="bg1"/>
                </a:solidFill>
              </a:rPr>
              <a:t>, </a:t>
            </a:r>
            <a:r>
              <a:rPr lang="sr-Latn-CS" sz="2000" dirty="0" smtClean="0">
                <a:solidFill>
                  <a:schemeClr val="bg1"/>
                </a:solidFill>
              </a:rPr>
              <a:t/>
            </a:r>
            <a:br>
              <a:rPr lang="sr-Latn-CS" sz="2000" dirty="0" smtClean="0">
                <a:solidFill>
                  <a:schemeClr val="bg1"/>
                </a:solidFill>
              </a:rPr>
            </a:br>
            <a:r>
              <a:rPr lang="sr-Latn-CS" sz="2000" dirty="0" smtClean="0">
                <a:solidFill>
                  <a:schemeClr val="bg1"/>
                </a:solidFill>
              </a:rPr>
              <a:t>sposobnosti</a:t>
            </a:r>
            <a:r>
              <a:rPr lang="sr-Latn-CS" sz="2000" dirty="0">
                <a:solidFill>
                  <a:schemeClr val="bg1"/>
                </a:solidFill>
              </a:rPr>
              <a:t>, </a:t>
            </a:r>
            <a:r>
              <a:rPr lang="sr-Latn-CS" sz="2000" dirty="0" smtClean="0">
                <a:solidFill>
                  <a:schemeClr val="bg1"/>
                </a:solidFill>
              </a:rPr>
              <a:t/>
            </a:r>
            <a:br>
              <a:rPr lang="sr-Latn-CS" sz="2000" dirty="0" smtClean="0">
                <a:solidFill>
                  <a:schemeClr val="bg1"/>
                </a:solidFill>
              </a:rPr>
            </a:br>
            <a:r>
              <a:rPr lang="sr-Latn-CS" sz="2000" dirty="0" smtClean="0">
                <a:solidFill>
                  <a:schemeClr val="bg1"/>
                </a:solidFill>
              </a:rPr>
              <a:t>osobine itd.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sr-Latn-CS" dirty="0">
                <a:solidFill>
                  <a:schemeClr val="bg1"/>
                </a:solidFill>
              </a:rPr>
              <a:t> 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358246" cy="795358"/>
          </a:xfrm>
        </p:spPr>
        <p:txBody>
          <a:bodyPr/>
          <a:lstStyle/>
          <a:p>
            <a:r>
              <a:rPr lang="sr-Latn-CS" sz="2400" dirty="0" smtClean="0">
                <a:solidFill>
                  <a:srgbClr val="00B0F0"/>
                </a:solidFill>
              </a:rPr>
              <a:t>Radionice koje potpomažu bolje izražavanje osećanja: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401080" cy="4411662"/>
          </a:xfrm>
        </p:spPr>
        <p:txBody>
          <a:bodyPr/>
          <a:lstStyle/>
          <a:p>
            <a:r>
              <a:rPr lang="sr-Latn-CS" sz="2000" i="1" dirty="0" smtClean="0">
                <a:solidFill>
                  <a:schemeClr val="bg1"/>
                </a:solidFill>
              </a:rPr>
              <a:t>Izražavanje osećanja </a:t>
            </a:r>
            <a:r>
              <a:rPr lang="sr-Latn-CS" sz="2000" dirty="0" smtClean="0">
                <a:solidFill>
                  <a:schemeClr val="bg1"/>
                </a:solidFill>
              </a:rPr>
              <a:t>– postaći opažanje i izražavanje osećanja;</a:t>
            </a:r>
          </a:p>
          <a:p>
            <a:r>
              <a:rPr lang="sr-Latn-CS" sz="2000" i="1" dirty="0" smtClean="0">
                <a:solidFill>
                  <a:schemeClr val="bg1"/>
                </a:solidFill>
              </a:rPr>
              <a:t>Komunikacija osećanja </a:t>
            </a:r>
            <a:r>
              <a:rPr lang="sr-Latn-CS" sz="2000" dirty="0" smtClean="0">
                <a:solidFill>
                  <a:schemeClr val="bg1"/>
                </a:solidFill>
              </a:rPr>
              <a:t>– postaći opažanje i izražavanje osećanja kod učenika</a:t>
            </a:r>
            <a:r>
              <a:rPr lang="sr-Latn-CS" sz="2000" i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sr-Latn-CS" sz="2000" i="1" dirty="0" smtClean="0">
                <a:solidFill>
                  <a:schemeClr val="bg1"/>
                </a:solidFill>
              </a:rPr>
              <a:t>Komunikacija i nesporazumi 1 </a:t>
            </a:r>
            <a:r>
              <a:rPr lang="sr-Latn-CS" sz="2000" dirty="0" smtClean="0">
                <a:solidFill>
                  <a:schemeClr val="bg1"/>
                </a:solidFill>
              </a:rPr>
              <a:t>– efekti razlika u gledanju i primanju poruka kao izvor nesporazuma, važnost stavljanja u poziciju drugog;</a:t>
            </a:r>
          </a:p>
          <a:p>
            <a:r>
              <a:rPr lang="sr-Latn-CS" sz="2000" i="1" dirty="0" smtClean="0">
                <a:solidFill>
                  <a:schemeClr val="bg1"/>
                </a:solidFill>
              </a:rPr>
              <a:t>Komunikacija i nesporazumi 2 </a:t>
            </a:r>
            <a:r>
              <a:rPr lang="sr-Latn-CS" sz="2000" dirty="0" smtClean="0">
                <a:solidFill>
                  <a:schemeClr val="bg1"/>
                </a:solidFill>
              </a:rPr>
              <a:t>– efekti negativnih poruka i važnost jasnog izražavanja svojih potreba za međusobno razumevanje;</a:t>
            </a:r>
          </a:p>
          <a:p>
            <a:r>
              <a:rPr lang="sr-Latn-CS" sz="2000" i="1" dirty="0" smtClean="0">
                <a:solidFill>
                  <a:schemeClr val="bg1"/>
                </a:solidFill>
              </a:rPr>
              <a:t>Nesporazumi sa roditeljima </a:t>
            </a:r>
            <a:r>
              <a:rPr lang="sr-Latn-CS" sz="2000" dirty="0" smtClean="0">
                <a:solidFill>
                  <a:schemeClr val="bg1"/>
                </a:solidFill>
              </a:rPr>
              <a:t>– otkrivanje nesporazuma u komunikaciji, stavljanje učenika na tačju gledišta onog drugog u komunikaciji i   postaći na verbalnu komunikaciju.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866772"/>
          </a:xfrm>
        </p:spPr>
        <p:txBody>
          <a:bodyPr/>
          <a:lstStyle/>
          <a:p>
            <a:r>
              <a:rPr lang="sr-Latn-CS" sz="2800" dirty="0" smtClean="0">
                <a:solidFill>
                  <a:srgbClr val="00B0F0"/>
                </a:solidFill>
              </a:rPr>
              <a:t>Radionica: Komunikacija i nesporazumi 1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282" y="1357298"/>
            <a:ext cx="8358246" cy="4429156"/>
          </a:xfrm>
        </p:spPr>
        <p:txBody>
          <a:bodyPr/>
          <a:lstStyle/>
          <a:p>
            <a:pPr algn="just">
              <a:buNone/>
            </a:pPr>
            <a:r>
              <a:rPr lang="sr-Latn-CS" sz="3600" dirty="0" smtClean="0">
                <a:solidFill>
                  <a:srgbClr val="00B0F0"/>
                </a:solidFill>
              </a:rPr>
              <a:t>Uvodni deo časa:</a:t>
            </a:r>
          </a:p>
          <a:p>
            <a:pPr algn="just">
              <a:buNone/>
            </a:pPr>
            <a:r>
              <a:rPr lang="sr-Latn-CS" sz="2400" dirty="0" smtClean="0"/>
              <a:t>  </a:t>
            </a:r>
          </a:p>
          <a:p>
            <a:pPr marL="457200" indent="-457200" algn="just">
              <a:buNone/>
            </a:pPr>
            <a:r>
              <a:rPr lang="sr-Latn-CS" sz="2400" dirty="0" smtClean="0">
                <a:solidFill>
                  <a:schemeClr val="bg1"/>
                </a:solidFill>
              </a:rPr>
              <a:t>     Krug imena: “Kaži svoje ime na neobičan način </a:t>
            </a:r>
            <a:r>
              <a:rPr lang="ru-RU" sz="2400" dirty="0" smtClean="0">
                <a:solidFill>
                  <a:schemeClr val="bg1"/>
                </a:solidFill>
              </a:rPr>
              <a:t>као </a:t>
            </a:r>
            <a:r>
              <a:rPr lang="sr-Latn-CS" sz="2400" dirty="0" smtClean="0">
                <a:solidFill>
                  <a:schemeClr val="bg1"/>
                </a:solidFill>
              </a:rPr>
              <a:t>što to do sada nikada nisi uradio.”</a:t>
            </a:r>
            <a:r>
              <a:rPr lang="ru-RU" sz="2400" dirty="0" smtClean="0">
                <a:solidFill>
                  <a:schemeClr val="bg1"/>
                </a:solidFill>
              </a:rPr>
              <a:t>(</a:t>
            </a:r>
            <a:r>
              <a:rPr lang="sr-Latn-CS" sz="2400" dirty="0" smtClean="0">
                <a:solidFill>
                  <a:schemeClr val="bg1"/>
                </a:solidFill>
              </a:rPr>
              <a:t>Podstaći učenike da nađu svoje rešenje, a ako ne ide dati primer, npr: N a a d a  i sl</a:t>
            </a:r>
            <a:r>
              <a:rPr lang="sr-Cyrl-CS" sz="2400" dirty="0" smtClean="0">
                <a:solidFill>
                  <a:schemeClr val="bg1"/>
                </a:solidFill>
              </a:rPr>
              <a:t>.)</a:t>
            </a:r>
            <a:endParaRPr lang="sr-Latn-CS" sz="2400" dirty="0" smtClean="0">
              <a:solidFill>
                <a:schemeClr val="bg1"/>
              </a:solidFill>
            </a:endParaRPr>
          </a:p>
          <a:p>
            <a:pPr marL="457200" indent="-457200" algn="just">
              <a:buNone/>
            </a:pPr>
            <a:endParaRPr lang="sr-Cyrl-CS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Latn-CS" sz="2000" dirty="0" smtClean="0"/>
              <a:t>      </a:t>
            </a: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543800" cy="774720"/>
          </a:xfrm>
        </p:spPr>
        <p:txBody>
          <a:bodyPr/>
          <a:lstStyle/>
          <a:p>
            <a:r>
              <a:rPr lang="sr-Latn-CS" dirty="0" smtClean="0">
                <a:solidFill>
                  <a:srgbClr val="00B0F0"/>
                </a:solidFill>
              </a:rPr>
              <a:t>Glavni deo časa: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pPr algn="just">
              <a:buNone/>
            </a:pPr>
            <a:r>
              <a:rPr lang="sr-Latn-CS" sz="2000" dirty="0" smtClean="0">
                <a:solidFill>
                  <a:schemeClr val="bg1"/>
                </a:solidFill>
              </a:rPr>
              <a:t>     Razlike u gledanju kao izvor nesporazuma.</a:t>
            </a:r>
          </a:p>
          <a:p>
            <a:pPr algn="just">
              <a:buNone/>
            </a:pPr>
            <a:r>
              <a:rPr lang="sr-Latn-CS" sz="2000" dirty="0" smtClean="0">
                <a:solidFill>
                  <a:schemeClr val="bg1"/>
                </a:solidFill>
              </a:rPr>
              <a:t>     Podele se u dve grupe. </a:t>
            </a:r>
            <a:r>
              <a:rPr lang="ru-RU" sz="2000" dirty="0" smtClean="0">
                <a:solidFill>
                  <a:schemeClr val="bg1"/>
                </a:solidFill>
              </a:rPr>
              <a:t>(</a:t>
            </a:r>
            <a:r>
              <a:rPr lang="sr-Latn-CS" sz="2000" dirty="0" smtClean="0">
                <a:solidFill>
                  <a:schemeClr val="bg1"/>
                </a:solidFill>
              </a:rPr>
              <a:t>Voditelj odredi: ovi u jedan ćošak učionice, drugi u drugi u drugi.</a:t>
            </a:r>
            <a:r>
              <a:rPr lang="ru-RU" sz="2000" dirty="0" smtClean="0">
                <a:solidFill>
                  <a:schemeClr val="bg1"/>
                </a:solidFill>
              </a:rPr>
              <a:t>) </a:t>
            </a:r>
            <a:r>
              <a:rPr lang="sr-Latn-CS" sz="2000" dirty="0" smtClean="0">
                <a:solidFill>
                  <a:schemeClr val="bg1"/>
                </a:solidFill>
              </a:rPr>
              <a:t>Bitno je da budu dovoljno udaljeni da ne mogu da vide crtež namenjen drugoj grupi. Jednoj grupi se pokaže crtež vaze: razgledaju svi kratko. ( Pustiti da crtež kruži od jednog do drugog, da ga svi lepo vide).</a:t>
            </a:r>
          </a:p>
          <a:p>
            <a:pPr algn="just">
              <a:buNone/>
            </a:pPr>
            <a:r>
              <a:rPr lang="sr-Latn-CS" sz="2000" dirty="0" smtClean="0">
                <a:solidFill>
                  <a:schemeClr val="bg1"/>
                </a:solidFill>
              </a:rPr>
              <a:t>     Drugoj grupi se pokaže crtež profila: razgledaju svi kratko</a:t>
            </a:r>
            <a:r>
              <a:rPr lang="ru-RU" sz="2000" dirty="0" smtClean="0">
                <a:solidFill>
                  <a:schemeClr val="bg1"/>
                </a:solidFill>
              </a:rPr>
              <a:t>Једној групи се покаже цртеж вазе: разгледају сви кратко.(</a:t>
            </a:r>
            <a:r>
              <a:rPr lang="sr-Latn-CS" sz="2000" dirty="0" smtClean="0">
                <a:solidFill>
                  <a:schemeClr val="bg1"/>
                </a:solidFill>
              </a:rPr>
              <a:t> Pustiti da crtež kruži od jednog do drugog, da ga svi lepo vide). Voditelj skloni crteže. Sednu u krug i voditelj im na nekoliko sekundi, svakome ponaosob pokaže dvostruku sliku vaza/profili.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sr-Latn-CS" sz="2000" dirty="0" smtClean="0">
                <a:solidFill>
                  <a:schemeClr val="bg1"/>
                </a:solidFill>
              </a:rPr>
              <a:t>Obiđe krug i svakom na kratko pokaže.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  <a:r>
              <a:rPr lang="sr-Latn-CS" sz="2000" dirty="0" smtClean="0">
                <a:solidFill>
                  <a:schemeClr val="bg1"/>
                </a:solidFill>
              </a:rPr>
              <a:t>Razmena u krug: šta su videli na poslednjem crtežu?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sr-Latn-CS" sz="20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sr-Latn-CS" sz="2000" dirty="0" smtClean="0">
                <a:solidFill>
                  <a:schemeClr val="bg1"/>
                </a:solidFill>
              </a:rPr>
              <a:t>    </a:t>
            </a:r>
            <a:r>
              <a:rPr lang="ru-RU" sz="2000" dirty="0" smtClean="0">
                <a:solidFill>
                  <a:schemeClr val="bg1"/>
                </a:solidFill>
              </a:rPr>
              <a:t>(</a:t>
            </a:r>
            <a:r>
              <a:rPr lang="sr-Latn-CS" sz="2000" dirty="0" smtClean="0">
                <a:solidFill>
                  <a:schemeClr val="bg1"/>
                </a:solidFill>
              </a:rPr>
              <a:t>Svako kaže šta je video.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  <a:r>
              <a:rPr lang="sr-Latn-CS" sz="2000" dirty="0" smtClean="0">
                <a:solidFill>
                  <a:schemeClr val="bg1"/>
                </a:solidFill>
              </a:rPr>
              <a:t> Potom se dvostruka slika stavi u središte kruga da je svi vide. Razmena u grupi: suočavanje različitih viđenja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r>
              <a:rPr lang="sr-Latn-CS" sz="2000" dirty="0" smtClean="0">
                <a:solidFill>
                  <a:schemeClr val="bg1"/>
                </a:solidFill>
              </a:rPr>
              <a:t> Zašto je došlo do takvih razlika?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sr-Latn-CS" sz="20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algn="just"/>
            <a:r>
              <a:rPr lang="sr-Latn-CS" sz="2000" dirty="0" smtClean="0">
                <a:solidFill>
                  <a:schemeClr val="bg1"/>
                </a:solidFill>
              </a:rPr>
              <a:t>KOMENTAR: </a:t>
            </a:r>
            <a:r>
              <a:rPr lang="ru-RU" sz="2000" dirty="0" smtClean="0">
                <a:solidFill>
                  <a:schemeClr val="bg1"/>
                </a:solidFill>
              </a:rPr>
              <a:t>“</a:t>
            </a:r>
            <a:r>
              <a:rPr lang="sr-Latn-CS" sz="2000" dirty="0" smtClean="0">
                <a:solidFill>
                  <a:schemeClr val="bg1"/>
                </a:solidFill>
              </a:rPr>
              <a:t>Nekad nam je teško da se razumemo, jer ne vidimo stvari na isti način.</a:t>
            </a:r>
            <a:r>
              <a:rPr lang="sr-Cyrl-CS" sz="2000" dirty="0" smtClean="0">
                <a:solidFill>
                  <a:schemeClr val="bg1"/>
                </a:solidFill>
              </a:rPr>
              <a:t>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543800" cy="723896"/>
          </a:xfrm>
        </p:spPr>
        <p:txBody>
          <a:bodyPr/>
          <a:lstStyle/>
          <a:p>
            <a:r>
              <a:rPr lang="sr-Latn-CS" dirty="0" smtClean="0">
                <a:solidFill>
                  <a:srgbClr val="00B0F0"/>
                </a:solidFill>
              </a:rPr>
              <a:t>Završni deo časa: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1214422"/>
            <a:ext cx="8401080" cy="4916503"/>
          </a:xfrm>
        </p:spPr>
        <p:txBody>
          <a:bodyPr/>
          <a:lstStyle/>
          <a:p>
            <a:pPr algn="just">
              <a:buNone/>
            </a:pPr>
            <a:r>
              <a:rPr lang="sr-Latn-CS" sz="2000" dirty="0" smtClean="0"/>
              <a:t>     </a:t>
            </a:r>
            <a:r>
              <a:rPr lang="sr-Latn-CS" sz="2000" dirty="0" smtClean="0">
                <a:solidFill>
                  <a:schemeClr val="bg1"/>
                </a:solidFill>
              </a:rPr>
              <a:t>Lančana pantomima:</a:t>
            </a:r>
          </a:p>
          <a:p>
            <a:pPr algn="just">
              <a:buNone/>
            </a:pPr>
            <a:r>
              <a:rPr lang="sr-Latn-CS" sz="2000" dirty="0" smtClean="0">
                <a:solidFill>
                  <a:schemeClr val="bg1"/>
                </a:solidFill>
              </a:rPr>
              <a:t>    Jedno dete zamisli neku aktivnost i pokaže je pantomimom (npr. mazanje putera na hleb), drugo pokušava da pogodi šta je to i nastavlja radnju (npr. uzima šolju), treći takođe pogađa pa nastavlja radnju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sr-Latn-CS" sz="2000" dirty="0" smtClean="0">
                <a:solidFill>
                  <a:schemeClr val="bg1"/>
                </a:solidFill>
              </a:rPr>
              <a:t> sipa mleko u šolju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  <a:r>
              <a:rPr lang="sr-Latn-CS" sz="2000" dirty="0" smtClean="0">
                <a:solidFill>
                  <a:schemeClr val="bg1"/>
                </a:solidFill>
              </a:rPr>
              <a:t> itd.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sr-Latn-CS" sz="2000" dirty="0" smtClean="0">
                <a:solidFill>
                  <a:schemeClr val="bg1"/>
                </a:solidFill>
              </a:rPr>
              <a:t>bez reči i dogovaranja samo pantomimom. Niko ne ponavlja pogrešno prepoznavanjedrugog, tek kad se svi izređaju, priča se o tome šta je bilo odigrano. Razmena u krug</a:t>
            </a:r>
            <a:r>
              <a:rPr lang="ru-RU" sz="2000" dirty="0" smtClean="0">
                <a:solidFill>
                  <a:schemeClr val="bg1"/>
                </a:solidFill>
              </a:rPr>
              <a:t>:</a:t>
            </a:r>
            <a:r>
              <a:rPr lang="sr-Latn-CS" sz="2000" dirty="0" smtClean="0">
                <a:solidFill>
                  <a:schemeClr val="bg1"/>
                </a:solidFill>
              </a:rPr>
              <a:t> Šta su zamislili i šta je ispalo na kraju? Zašto ne uspevamo, uvek, da se razumemo dobro?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sr-Latn-CS" sz="20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sr-Latn-CS" sz="2000" dirty="0" smtClean="0">
                <a:solidFill>
                  <a:schemeClr val="bg1"/>
                </a:solidFill>
              </a:rPr>
              <a:t>     KOMENTAR: Ponekad se dešava da nas ljudi pogrešno shvate i tu dolazi do mogućeg konflikta, jer ne umemo na pravi način jasno da se izrazimo.”</a:t>
            </a:r>
            <a:endParaRPr lang="sr-Cyrl-C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00B0F0"/>
                </a:solidFill>
              </a:rPr>
              <a:t>Zaključak: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14346" y="1643050"/>
            <a:ext cx="9358346" cy="4781571"/>
          </a:xfrm>
        </p:spPr>
        <p:txBody>
          <a:bodyPr/>
          <a:lstStyle/>
          <a:p>
            <a:pPr>
              <a:buNone/>
            </a:pPr>
            <a:r>
              <a:rPr lang="sr-Latn-CS" sz="2400" dirty="0" smtClean="0"/>
              <a:t>    </a:t>
            </a:r>
            <a:r>
              <a:rPr lang="sr-Latn-CS" sz="2400" dirty="0" smtClean="0">
                <a:solidFill>
                  <a:schemeClr val="bg1"/>
                </a:solidFill>
              </a:rPr>
              <a:t>Prilikom komunikacije sa drugima treba poštovati pravila komunikacije. Učenike treba usmeravati na iskrenost, zainteresovanost i spontanost prilikom razgovora. Stvoriti opuštenu atmosferu, i poverenje prilikom slušanja onog drugog. Zanimljiv način izlaganja, kao i razgovor o temama koje zanimaju učenike, utiču na verbalnu komunikaciju koja nam prija.  </a:t>
            </a:r>
          </a:p>
          <a:p>
            <a:pPr>
              <a:buNone/>
            </a:pPr>
            <a:r>
              <a:rPr lang="sr-Latn-CS" sz="2400" dirty="0" smtClean="0">
                <a:solidFill>
                  <a:schemeClr val="bg1"/>
                </a:solidFill>
              </a:rPr>
              <a:t>    U toku razgovora, treba voditi računa o onome što se kaže. Kritikovanje, napadanje i nametanje svoje volje, kao i davanje saveta koje nismo tražili loše utiču na razgovor i stvaraju atmosferu koja nam ne prija. Naređivanje, nejasno izražavanje, neslušanje sagovornika, dovodi do konflikata i loše komunikacije.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communication 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60" y="0"/>
            <a:ext cx="2143140" cy="17144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6781800" cy="819135"/>
          </a:xfrm>
        </p:spPr>
        <p:txBody>
          <a:bodyPr/>
          <a:lstStyle/>
          <a:p>
            <a:pPr algn="l"/>
            <a:r>
              <a:rPr lang="sr-Latn-CS" sz="4400" dirty="0" smtClean="0">
                <a:solidFill>
                  <a:srgbClr val="00B0F0"/>
                </a:solidFill>
              </a:rPr>
              <a:t>Uvod</a:t>
            </a:r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5857916"/>
          </a:xfrm>
        </p:spPr>
        <p:txBody>
          <a:bodyPr/>
          <a:lstStyle/>
          <a:p>
            <a:pPr algn="just"/>
            <a:endParaRPr lang="sr-Latn-CS" sz="20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Osnovni i najopštiji oblik neposredne i posredne   socijalne interakcije je komunikacija.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“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Nema interakcije bez komunikacije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”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Rot</a:t>
            </a:r>
          </a:p>
          <a:p>
            <a:pPr algn="just"/>
            <a:endParaRPr lang="sr-Latn-CS" sz="2000" b="1" dirty="0" smtClean="0">
              <a:solidFill>
                <a:schemeClr val="bg1"/>
              </a:solidFill>
              <a:latin typeface="Arial" pitchFamily="34" charset="0"/>
              <a:cs typeface="Lucida Sans Unicode" pitchFamily="34" charset="0"/>
            </a:endParaRPr>
          </a:p>
          <a:p>
            <a:pPr algn="just"/>
            <a:r>
              <a:rPr lang="sr-Latn-CS" sz="2000" dirty="0" smtClean="0">
                <a:solidFill>
                  <a:schemeClr val="bg1"/>
                </a:solidFill>
              </a:rPr>
              <a:t>Komunikacija je proces tokom koga određena osoba svoju želju, nameru ili osećanje ispoljava putem određenog znaka drugoj osobi koja taj znak dekodira i reaguje na njega. </a:t>
            </a:r>
            <a:r>
              <a:rPr lang="en-US" sz="2000" dirty="0" smtClean="0">
                <a:solidFill>
                  <a:schemeClr val="bg1"/>
                </a:solidFill>
              </a:rPr>
              <a:t>U tom </a:t>
            </a:r>
            <a:r>
              <a:rPr lang="en-US" sz="2000" dirty="0" err="1" smtClean="0">
                <a:solidFill>
                  <a:schemeClr val="bg1"/>
                </a:solidFill>
              </a:rPr>
              <a:t>procesu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bitan</a:t>
            </a:r>
            <a:r>
              <a:rPr lang="en-US" sz="2000" dirty="0" smtClean="0">
                <a:solidFill>
                  <a:schemeClr val="bg1"/>
                </a:solidFill>
              </a:rPr>
              <a:t> je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onaj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koji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sr-Latn-CS" sz="2000" dirty="0" smtClean="0">
                <a:solidFill>
                  <a:schemeClr val="bg1"/>
                </a:solidFill>
              </a:rPr>
              <a:t>š</a:t>
            </a:r>
            <a:r>
              <a:rPr lang="en-US" sz="2000" dirty="0" err="1" smtClean="0">
                <a:solidFill>
                  <a:schemeClr val="bg1"/>
                </a:solidFill>
              </a:rPr>
              <a:t>alje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onaj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koji</a:t>
            </a:r>
            <a:r>
              <a:rPr lang="en-US" sz="2000" dirty="0" smtClean="0">
                <a:solidFill>
                  <a:schemeClr val="bg1"/>
                </a:solidFill>
              </a:rPr>
              <a:t> prima </a:t>
            </a:r>
            <a:r>
              <a:rPr lang="en-US" sz="2000" dirty="0" err="1" smtClean="0">
                <a:solidFill>
                  <a:schemeClr val="bg1"/>
                </a:solidFill>
              </a:rPr>
              <a:t>poruku</a:t>
            </a:r>
            <a:r>
              <a:rPr lang="en-US" sz="2000" dirty="0" smtClean="0">
                <a:solidFill>
                  <a:schemeClr val="bg1"/>
                </a:solidFill>
              </a:rPr>
              <a:t> –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jedan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drugi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unose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zna</a:t>
            </a:r>
            <a:r>
              <a:rPr lang="sr-Latn-CS" sz="2000" dirty="0" smtClean="0">
                <a:solidFill>
                  <a:schemeClr val="bg1"/>
                </a:solidFill>
              </a:rPr>
              <a:t>č</a:t>
            </a:r>
            <a:r>
              <a:rPr lang="en-US" sz="2000" dirty="0" err="1" smtClean="0">
                <a:solidFill>
                  <a:schemeClr val="bg1"/>
                </a:solidFill>
              </a:rPr>
              <a:t>enje</a:t>
            </a:r>
            <a:r>
              <a:rPr lang="en-US" sz="2000" dirty="0" smtClean="0">
                <a:solidFill>
                  <a:schemeClr val="bg1"/>
                </a:solidFill>
              </a:rPr>
              <a:t> u </a:t>
            </a:r>
            <a:r>
              <a:rPr lang="en-US" sz="2000" dirty="0" err="1" smtClean="0">
                <a:solidFill>
                  <a:schemeClr val="bg1"/>
                </a:solidFill>
              </a:rPr>
              <a:t>poruku</a:t>
            </a:r>
            <a:r>
              <a:rPr lang="sr-Latn-CS" sz="2000" dirty="0" smtClean="0">
                <a:solidFill>
                  <a:schemeClr val="bg1"/>
                </a:solidFill>
              </a:rPr>
              <a:t>. To je interakcija dve osobe. Komunikacija je dvosmeran proces.</a:t>
            </a:r>
          </a:p>
          <a:p>
            <a:pPr algn="just"/>
            <a:endParaRPr lang="sr-Latn-CS" sz="2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err="1" smtClean="0">
                <a:solidFill>
                  <a:schemeClr val="bg1"/>
                </a:solidFill>
              </a:rPr>
              <a:t>Kada</a:t>
            </a:r>
            <a:r>
              <a:rPr lang="en-US" sz="2000" dirty="0" smtClean="0">
                <a:solidFill>
                  <a:schemeClr val="bg1"/>
                </a:solidFill>
              </a:rPr>
              <a:t> se </a:t>
            </a:r>
            <a:r>
              <a:rPr lang="en-US" sz="2000" dirty="0" err="1" smtClean="0">
                <a:solidFill>
                  <a:schemeClr val="bg1"/>
                </a:solidFill>
              </a:rPr>
              <a:t>zna</a:t>
            </a:r>
            <a:r>
              <a:rPr lang="sr-Latn-CS" sz="2000" dirty="0" smtClean="0">
                <a:solidFill>
                  <a:schemeClr val="bg1"/>
                </a:solidFill>
              </a:rPr>
              <a:t>č</a:t>
            </a:r>
            <a:r>
              <a:rPr lang="en-US" sz="2000" dirty="0" err="1" smtClean="0">
                <a:solidFill>
                  <a:schemeClr val="bg1"/>
                </a:solidFill>
              </a:rPr>
              <a:t>enje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onog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koji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sr-Latn-CS" sz="2000" dirty="0" smtClean="0">
                <a:solidFill>
                  <a:schemeClr val="bg1"/>
                </a:solidFill>
              </a:rPr>
              <a:t>š</a:t>
            </a:r>
            <a:r>
              <a:rPr lang="en-US" sz="2000" dirty="0" err="1" smtClean="0">
                <a:solidFill>
                  <a:schemeClr val="bg1"/>
                </a:solidFill>
              </a:rPr>
              <a:t>alje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poruku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onog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koji</a:t>
            </a:r>
            <a:r>
              <a:rPr lang="en-US" sz="2000" dirty="0" smtClean="0">
                <a:solidFill>
                  <a:schemeClr val="bg1"/>
                </a:solidFill>
              </a:rPr>
              <a:t> prima </a:t>
            </a:r>
            <a:r>
              <a:rPr lang="en-US" sz="2000" dirty="0" err="1" smtClean="0">
                <a:solidFill>
                  <a:schemeClr val="bg1"/>
                </a:solidFill>
              </a:rPr>
              <a:t>poruku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razlikuju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rezultat</a:t>
            </a:r>
            <a:r>
              <a:rPr lang="en-US" sz="2000" dirty="0" smtClean="0">
                <a:solidFill>
                  <a:schemeClr val="bg1"/>
                </a:solidFill>
              </a:rPr>
              <a:t> je </a:t>
            </a:r>
            <a:r>
              <a:rPr lang="en-US" sz="2000" dirty="0" err="1" smtClean="0">
                <a:solidFill>
                  <a:schemeClr val="bg1"/>
                </a:solidFill>
              </a:rPr>
              <a:t>nesporazum</a:t>
            </a:r>
            <a:r>
              <a:rPr lang="sr-Latn-CS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sr-Latn-CS" sz="2000" dirty="0" smtClean="0">
                <a:solidFill>
                  <a:schemeClr val="bg1"/>
                </a:solidFill>
              </a:rPr>
              <a:t>Barijere u komunikaciji nastaju onda kada pošiljalac poruke ima nedovoljno uverljiv stav ili prevelik broj informacija odjednom. Kao i kada se komunikacijski kanal prekida i ponovno uspostavlja. Odnosno, ako primalac poruke ima nizak nivo slušanja, predrasude ili ako je nezainteresovan.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/>
            <a:endParaRPr lang="sr-Latn-CS" sz="2400" dirty="0" smtClean="0">
              <a:solidFill>
                <a:schemeClr val="bg1"/>
              </a:solidFill>
            </a:endParaRPr>
          </a:p>
          <a:p>
            <a:pPr algn="just"/>
            <a:endParaRPr lang="sr-Latn-CS" sz="2400" dirty="0" smtClean="0">
              <a:solidFill>
                <a:srgbClr val="330066"/>
              </a:solidFill>
            </a:endParaRP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642918"/>
            <a:ext cx="8286808" cy="5072098"/>
          </a:xfrm>
        </p:spPr>
        <p:txBody>
          <a:bodyPr/>
          <a:lstStyle/>
          <a:p>
            <a:pPr algn="just"/>
            <a:r>
              <a:rPr lang="sr-Latn-CS" sz="2000" dirty="0" smtClean="0">
                <a:solidFill>
                  <a:schemeClr val="bg1"/>
                </a:solidFill>
              </a:rPr>
              <a:t>Tema ovog seminarskog rada jeste prepoznavanje osećanja. Učenike treba osposobiti za proširivanje znanja i umenja za rešavanje individualnih problema. Naučiti ih tehnike za prevladavanje neprijatnih emocionalnih stanja, </a:t>
            </a:r>
            <a:r>
              <a:rPr lang="sr-Latn-CS" sz="2000" dirty="0">
                <a:solidFill>
                  <a:schemeClr val="bg1"/>
                </a:solidFill>
              </a:rPr>
              <a:t>k</a:t>
            </a:r>
            <a:r>
              <a:rPr lang="sr-Latn-CS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ao i to kako da  kroz crtanje i razmenu artikulišu svoje probleme i uče da koriste maštu i kreativnost</a:t>
            </a:r>
            <a:r>
              <a:rPr lang="ru-RU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 </a:t>
            </a:r>
            <a:r>
              <a:rPr lang="sr-Latn-CS" sz="2000" dirty="0" smtClean="0">
                <a:solidFill>
                  <a:schemeClr val="bg1"/>
                </a:solidFill>
              </a:rPr>
              <a:t>kroz fizičke vežbe da se oslobode tenzije. Kroz vežbe kretanja, neverbalnog izražavanja i crtanja osećanja, podstiče se opažanje i izražavanje osećanja. Komunikacijom osećanja, učenici uče da prepoznaju osećanja izražena pokretima i izrazima lica. Neki od  zadataka predmeta građansko vaspitanje, za ovaj uzrast, usmereni su na olakšavanje adaptacije učenika na novu sredinu i školski ambijent putem razvijanja veština komunikacije, veština nenasilne komunikacije, rešavanje konflikata, podsticanje tolerancije, negovanje osnovnih ljudskih vrednosti, podsticanje razvoja samopouzdanja, sopstvene individualnosti i identiteta i slično. S toga građansko vaspitanje u mnogome podstiče razvoj ličnosti deteta i socijalnog saznanja. </a:t>
            </a:r>
          </a:p>
          <a:p>
            <a:pPr algn="just"/>
            <a:endParaRPr lang="sr-Latn-CS" sz="2000" dirty="0" smtClean="0"/>
          </a:p>
          <a:p>
            <a:pPr algn="just"/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sr-Cyrl-CS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6781800" cy="776278"/>
          </a:xfrm>
        </p:spPr>
        <p:txBody>
          <a:bodyPr/>
          <a:lstStyle/>
          <a:p>
            <a:pPr algn="ctr"/>
            <a:r>
              <a:rPr lang="sr-Latn-CS" dirty="0" smtClean="0">
                <a:solidFill>
                  <a:srgbClr val="00B0F0"/>
                </a:solidFill>
              </a:rPr>
              <a:t>Komunikacija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643998" cy="5572140"/>
          </a:xfrm>
        </p:spPr>
        <p:txBody>
          <a:bodyPr/>
          <a:lstStyle/>
          <a:p>
            <a:pPr algn="just"/>
            <a:endParaRPr lang="sr-Latn-CS" sz="2000" dirty="0"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Uspešna komunikacija jedna je od osnovnih i najznačajnijih stvari u životu svakog čoveka i svake društvene grupe. Svojstva bitna za uspešnu komunikaciju su: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Postojanje istog ili zajedni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</a:rPr>
              <a:t>č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kog KODA re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</a:rPr>
              <a:t>č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i, jezik (socio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kulturne razlike, profesionalno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obrazovne, međugeneracijske razlike i kontekstualne)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Optimalna kompetentnost učesnika (individualne razlike, unutrašnje smetnje, uticaj nesvesnih i delimično svesnih mehanizama)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Spremnost i želja da se uspostavi komunikacija</a:t>
            </a:r>
          </a:p>
          <a:p>
            <a:pPr algn="just"/>
            <a:endParaRPr lang="sr-Latn-CS" sz="20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Osnovni način opštenja među sobom ljudi ostvaruju govorom. Tipovi komunikacije: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verbalna</a:t>
            </a:r>
            <a:r>
              <a:rPr lang="sr-Latn-CS" sz="2000" dirty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komunikacija 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neverbalna komunikacija  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5072074"/>
            <a:ext cx="4786314" cy="17859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2153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dirty="0" smtClean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Verbalna komunikacija koristi reči da prenese poruke pisanjem ili govorom.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B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r</a:t>
            </a: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zina i glasnost govora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Menjanje ritam u toku govora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Naglašavanje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Intonacija rečenice (kao iskazne, upitne, potvrdne)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Pauze u toku govora</a:t>
            </a:r>
          </a:p>
          <a:p>
            <a:pPr>
              <a:buFont typeface="Wingdings 2" pitchFamily="18" charset="2"/>
              <a:buNone/>
            </a:pPr>
            <a:endParaRPr lang="sr-Latn-CS" dirty="0" smtClean="0"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3143248"/>
            <a:ext cx="8929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r-Latn-CS" sz="2000" dirty="0" smtClean="0">
                <a:latin typeface="Arial" pitchFamily="34" charset="0"/>
              </a:rPr>
              <a:t>  </a:t>
            </a:r>
            <a:endParaRPr lang="sr-Latn-CS" sz="2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Neverbalna komunikacija je skup </a:t>
            </a:r>
            <a:r>
              <a:rPr lang="sr-Latn-CS" sz="2000" dirty="0">
                <a:solidFill>
                  <a:schemeClr val="bg1"/>
                </a:solidFill>
                <a:latin typeface="+mj-lt"/>
              </a:rPr>
              <a:t>ponašanja koji prenose poruku bez reči  i dešava se nesvesno, a izražena je u obliku: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sr-Latn-CS" sz="2000" dirty="0">
                <a:solidFill>
                  <a:schemeClr val="bg1"/>
                </a:solidFill>
                <a:latin typeface="+mj-lt"/>
              </a:rPr>
              <a:t>Menjanje mimike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sr-Latn-CS" sz="2000" dirty="0">
                <a:solidFill>
                  <a:schemeClr val="bg1"/>
                </a:solidFill>
                <a:latin typeface="+mj-lt"/>
              </a:rPr>
              <a:t>Izraza lica pokreti delova tela ili kretanje u prostoru (gestikulacija)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sr-Latn-CS" sz="2000" dirty="0">
                <a:solidFill>
                  <a:schemeClr val="bg1"/>
                </a:solidFill>
                <a:latin typeface="+mj-lt"/>
              </a:rPr>
              <a:t>Telesni dodir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sr-Latn-CS" sz="2000" dirty="0">
                <a:solidFill>
                  <a:schemeClr val="bg1"/>
                </a:solidFill>
                <a:latin typeface="+mj-lt"/>
              </a:rPr>
              <a:t>Pogled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sr-Latn-CS" sz="2000" dirty="0">
                <a:solidFill>
                  <a:schemeClr val="bg1"/>
                </a:solidFill>
                <a:latin typeface="+mj-lt"/>
              </a:rPr>
              <a:t>Rastojanje od sagovornika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sr-Latn-CS" sz="2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r-Latn-CS" sz="2000" dirty="0" smtClean="0">
                <a:solidFill>
                  <a:schemeClr val="bg1"/>
                </a:solidFill>
                <a:latin typeface="+mj-lt"/>
              </a:rPr>
              <a:t>Čovek komunicira: izrazom lica, držanjem tela, pokretima, načinom odevanja, tonom i bojom glasa, potvrdnim klimanjem glave, blago podignutim obrvama, kontekstom i vremenom u kome se šalje poruka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22238"/>
            <a:ext cx="8358246" cy="1295400"/>
          </a:xfrm>
        </p:spPr>
        <p:txBody>
          <a:bodyPr/>
          <a:lstStyle/>
          <a:p>
            <a:r>
              <a:rPr lang="x-none" sz="3600" smtClean="0">
                <a:solidFill>
                  <a:srgbClr val="00B0F0"/>
                </a:solidFill>
              </a:rPr>
              <a:t>Verbalna i neverbalna komunikacija</a:t>
            </a:r>
            <a:endParaRPr lang="en-US" sz="3600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3999" cy="814399"/>
          </a:xfrm>
        </p:spPr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</a:rPr>
              <a:t>G</a:t>
            </a:r>
            <a:r>
              <a:rPr lang="x-none" sz="3600" smtClean="0">
                <a:solidFill>
                  <a:srgbClr val="00B0F0"/>
                </a:solidFill>
              </a:rPr>
              <a:t>lavne prepreke uspešnoj komunikaciji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643998" cy="5286412"/>
          </a:xfrm>
        </p:spPr>
        <p:txBody>
          <a:bodyPr/>
          <a:lstStyle/>
          <a:p>
            <a:pPr algn="just">
              <a:buSzPct val="92000"/>
              <a:buFont typeface="Arial" pitchFamily="34" charset="0"/>
              <a:buChar char="•"/>
            </a:pPr>
            <a:r>
              <a:rPr lang="sr-Latn-C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U</a:t>
            </a:r>
            <a:r>
              <a:rPr lang="x-none" sz="2400" smtClean="0">
                <a:solidFill>
                  <a:schemeClr val="bg1"/>
                </a:solidFill>
              </a:rPr>
              <a:t>verenost da zasigurno znamo šta se dešava sa drugima i da nema potrebe da to i proveravamo.</a:t>
            </a:r>
            <a:r>
              <a:rPr lang="sr-Latn-CS" sz="2400" dirty="0" smtClean="0">
                <a:solidFill>
                  <a:schemeClr val="bg1"/>
                </a:solidFill>
              </a:rPr>
              <a:t> Da</a:t>
            </a:r>
            <a:r>
              <a:rPr lang="x-none" sz="2400" smtClean="0">
                <a:solidFill>
                  <a:schemeClr val="bg1"/>
                </a:solidFill>
              </a:rPr>
              <a:t> druga osoba tačno zna i razume šta je to što pokušavamo da joj saopštimo</a:t>
            </a:r>
            <a:r>
              <a:rPr lang="sr-Latn-CS" sz="2400" dirty="0" smtClean="0">
                <a:solidFill>
                  <a:schemeClr val="bg1"/>
                </a:solidFill>
              </a:rPr>
              <a:t>, odnosno, </a:t>
            </a:r>
            <a:r>
              <a:rPr lang="x-none" sz="2400" smtClean="0">
                <a:solidFill>
                  <a:schemeClr val="bg1"/>
                </a:solidFill>
              </a:rPr>
              <a:t>da druga osoba zna šta je to što želimo i šta nam treba i kada to jasno ne izgovorimo.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400" dirty="0" smtClean="0">
                <a:solidFill>
                  <a:schemeClr val="bg1"/>
                </a:solidFill>
              </a:rPr>
              <a:t> </a:t>
            </a:r>
            <a:r>
              <a:rPr lang="x-none" sz="2400" smtClean="0">
                <a:solidFill>
                  <a:schemeClr val="bg1"/>
                </a:solidFill>
              </a:rPr>
              <a:t>Saopštavanje onoga što ne želimo umesto onoga šta želimo.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400" dirty="0" smtClean="0">
                <a:solidFill>
                  <a:schemeClr val="bg1"/>
                </a:solidFill>
              </a:rPr>
              <a:t> </a:t>
            </a:r>
            <a:r>
              <a:rPr lang="x-none" sz="2400" smtClean="0">
                <a:solidFill>
                  <a:schemeClr val="bg1"/>
                </a:solidFill>
              </a:rPr>
              <a:t>Poricanje lične odgovornosti, sopstvene i tuđe.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400" dirty="0" smtClean="0">
                <a:solidFill>
                  <a:schemeClr val="bg1"/>
                </a:solidFill>
              </a:rPr>
              <a:t> </a:t>
            </a:r>
            <a:r>
              <a:rPr lang="x-none" sz="2400" smtClean="0">
                <a:solidFill>
                  <a:schemeClr val="bg1"/>
                </a:solidFill>
              </a:rPr>
              <a:t>Etiketiranje, postavljanje dijagnoza, kritikovanje, suđenje, analiziranje sebe i drugih, prosuđivanje o tome </a:t>
            </a:r>
            <a:r>
              <a:rPr lang="x-none" sz="2400" i="1" smtClean="0">
                <a:solidFill>
                  <a:schemeClr val="bg1"/>
                </a:solidFill>
              </a:rPr>
              <a:t>ko je ko </a:t>
            </a:r>
            <a:r>
              <a:rPr lang="x-none" sz="2400" smtClean="0">
                <a:solidFill>
                  <a:schemeClr val="bg1"/>
                </a:solidFill>
              </a:rPr>
              <a:t>i </a:t>
            </a:r>
            <a:r>
              <a:rPr lang="x-none" sz="2400" i="1" smtClean="0">
                <a:solidFill>
                  <a:schemeClr val="bg1"/>
                </a:solidFill>
              </a:rPr>
              <a:t>ko je šta.</a:t>
            </a:r>
            <a:endParaRPr lang="en-US" sz="2400" i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8358246" cy="5929354"/>
          </a:xfrm>
        </p:spPr>
        <p:txBody>
          <a:bodyPr/>
          <a:lstStyle/>
          <a:p>
            <a:r>
              <a:rPr lang="sr-Latn-CS" sz="2400" dirty="0" smtClean="0">
                <a:solidFill>
                  <a:schemeClr val="bg1"/>
                </a:solidFill>
              </a:rPr>
              <a:t>Mišljenje da “bilo ko zaslužuje bilo šta”- bez obzira da li se radi o nečemu što nam prija ili o nečemu što nam ne prija.</a:t>
            </a:r>
          </a:p>
          <a:p>
            <a:r>
              <a:rPr lang="sr-Latn-CS" sz="2400" dirty="0" smtClean="0">
                <a:solidFill>
                  <a:schemeClr val="bg1"/>
                </a:solidFill>
              </a:rPr>
              <a:t>Uverenje da možemo naterati druge da rade ono što mi želimo, korišćenje naredbi i reči: mora, treba, koje dovode u pitanje samopoštovanje, ličnu slobodu i mogućnost izbora.</a:t>
            </a:r>
          </a:p>
          <a:p>
            <a:r>
              <a:rPr lang="sr-Latn-CS" sz="2400" dirty="0" smtClean="0">
                <a:solidFill>
                  <a:schemeClr val="bg1"/>
                </a:solidFill>
              </a:rPr>
              <a:t>Davanje saveta, prepričavanje ličnog iskustva, ispitivanje, traženje informacija, negiranje osećanja u situacijama kada druga osoba traži i treba empatiju.</a:t>
            </a:r>
          </a:p>
          <a:p>
            <a:r>
              <a:rPr lang="sr-Latn-CS" sz="2400" dirty="0" smtClean="0">
                <a:solidFill>
                  <a:schemeClr val="bg1"/>
                </a:solidFill>
              </a:rPr>
              <a:t>Primanje onoga što se dešava ili izgovara lično.</a:t>
            </a:r>
          </a:p>
          <a:p>
            <a:r>
              <a:rPr lang="sr-Latn-CS" sz="2400" dirty="0" smtClean="0">
                <a:solidFill>
                  <a:schemeClr val="bg1"/>
                </a:solidFill>
              </a:rPr>
              <a:t>Uverenje da naša sreća ili dobrobit zavise od onoga što drugi rade i govore.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600" dirty="0" smtClean="0">
                <a:solidFill>
                  <a:srgbClr val="00B0F0"/>
                </a:solidFill>
              </a:rPr>
              <a:t>Komunikacija sa decom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000" dirty="0" smtClean="0">
                <a:solidFill>
                  <a:schemeClr val="bg1"/>
                </a:solidFill>
              </a:rPr>
              <a:t>Aktivno slušamo dete.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Kontakt očima.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Koristimo kratke rečenice i poznate reči.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Proveravamo da li nas je dete razumelo.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Iskreni smo.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Usklađujemo verbalne i neverbalne poruke.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Opisujemo ono šta dete radi, bez procene.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Prepoznajemo njegova osećanja i potrebe.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Dajemo lični stav (pohvalu, kritiku) umesto procene.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Pričamo o sebi, svojim osećanjima i potrebama.</a:t>
            </a:r>
          </a:p>
          <a:p>
            <a:r>
              <a:rPr lang="sr-Latn-CS" sz="2000" dirty="0" smtClean="0">
                <a:solidFill>
                  <a:schemeClr val="bg1"/>
                </a:solidFill>
              </a:rPr>
              <a:t>Dozvoljavamo i podstičemo pitanja.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412</TotalTime>
  <Words>1822</Words>
  <Application>Microsoft Office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Network</vt:lpstr>
      <vt:lpstr>Građansko vaspitanje</vt:lpstr>
      <vt:lpstr>Uvod</vt:lpstr>
      <vt:lpstr>PowerPoint Presentation</vt:lpstr>
      <vt:lpstr>Komunikacija</vt:lpstr>
      <vt:lpstr>PowerPoint Presentation</vt:lpstr>
      <vt:lpstr>Verbalna i neverbalna komunikacija</vt:lpstr>
      <vt:lpstr>Glavne prepreke uspešnoj komunikaciji</vt:lpstr>
      <vt:lpstr>PowerPoint Presentation</vt:lpstr>
      <vt:lpstr>Komunikacija sa decom</vt:lpstr>
      <vt:lpstr>Poruke koje treba slati deci</vt:lpstr>
      <vt:lpstr>Poruke koje ne treba slati deci!</vt:lpstr>
      <vt:lpstr>Zadaci građanskog vaspitanja su:</vt:lpstr>
      <vt:lpstr>                                Radionice  Radioničarski način rada je grupni metod. Jedna od osnovni razlika u odnosu na „klasičan“ način podučavanja, podrazumeva aktivnost svih učesnika radionice i činjenica da se cilj postupka realizuje kroz celokupan proces u kojem podjednako učestvuju svi akteri. Znanje se ne servira kao „gotov produkt“  do njega se dolazi zajedničkim angažovanjem.  Cilj radionica je razvijanje neke karakteristike kod učesnika:  znanje, veštine,  sposobnosti,  osobine itd.   </vt:lpstr>
      <vt:lpstr>Radionice koje potpomažu bolje izražavanje osećanja:</vt:lpstr>
      <vt:lpstr>Radionica: Komunikacija i nesporazumi 1</vt:lpstr>
      <vt:lpstr>Glavni deo časa:</vt:lpstr>
      <vt:lpstr>Završni deo časa:</vt:lpstr>
      <vt:lpstr>Zaključak: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 Name</dc:creator>
  <cp:lastModifiedBy>Natasa</cp:lastModifiedBy>
  <cp:revision>19</cp:revision>
  <dcterms:created xsi:type="dcterms:W3CDTF">2014-12-01T13:09:33Z</dcterms:created>
  <dcterms:modified xsi:type="dcterms:W3CDTF">2015-04-05T06:58:27Z</dcterms:modified>
</cp:coreProperties>
</file>