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05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895600"/>
            <a:ext cx="6781800" cy="2667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sr-Latn-CS" dirty="0" smtClean="0"/>
              <a:t>TEMPUS projekat</a:t>
            </a:r>
          </a:p>
          <a:p>
            <a:pPr>
              <a:lnSpc>
                <a:spcPct val="80000"/>
              </a:lnSpc>
            </a:pPr>
            <a:endParaRPr lang="sr-Latn-CS" dirty="0" smtClean="0"/>
          </a:p>
          <a:p>
            <a:pPr>
              <a:lnSpc>
                <a:spcPct val="80000"/>
              </a:lnSpc>
            </a:pPr>
            <a:r>
              <a:rPr lang="en-US" i="1" dirty="0" smtClean="0">
                <a:solidFill>
                  <a:srgbClr val="FF0000"/>
                </a:solidFill>
              </a:rPr>
              <a:t>Harmonization and Modernization of the Curriculum for Primary Teacher Education</a:t>
            </a:r>
            <a:endParaRPr lang="sr-Latn-RS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sr-Latn-RS" i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sr-Latn-CS" dirty="0" smtClean="0"/>
          </a:p>
          <a:p>
            <a:pPr>
              <a:lnSpc>
                <a:spcPct val="80000"/>
              </a:lnSpc>
            </a:pPr>
            <a:endParaRPr lang="sr-Latn-CS" sz="1200" dirty="0" smtClean="0"/>
          </a:p>
          <a:p>
            <a:pPr>
              <a:lnSpc>
                <a:spcPct val="80000"/>
              </a:lnSpc>
            </a:pPr>
            <a:r>
              <a:rPr lang="sr-Latn-CS" sz="1200" dirty="0" smtClean="0"/>
              <a:t>Fakultet pedagoških nauka Univerziteta u Kragujevcu</a:t>
            </a:r>
          </a:p>
          <a:p>
            <a:pPr>
              <a:lnSpc>
                <a:spcPct val="80000"/>
              </a:lnSpc>
            </a:pPr>
            <a:endParaRPr lang="sr-Latn-CS" sz="1200" dirty="0" smtClean="0"/>
          </a:p>
          <a:p>
            <a:pPr>
              <a:lnSpc>
                <a:spcPct val="80000"/>
              </a:lnSpc>
            </a:pPr>
            <a:r>
              <a:rPr lang="sr-Latn-CS" sz="1200" dirty="0" smtClean="0"/>
              <a:t>23.12.2014.</a:t>
            </a:r>
          </a:p>
          <a:p>
            <a:pPr>
              <a:lnSpc>
                <a:spcPct val="80000"/>
              </a:lnSpc>
            </a:pPr>
            <a:r>
              <a:rPr lang="sr-Latn-CS" sz="1200" dirty="0" smtClean="0"/>
              <a:t>Jagodina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sz="2000" dirty="0" smtClean="0"/>
              <a:t/>
            </a:r>
            <a:br>
              <a:rPr lang="sr-Latn-CS" sz="2000" dirty="0" smtClean="0"/>
            </a:br>
            <a:r>
              <a:rPr lang="sr-Latn-CS" sz="2000" dirty="0" smtClean="0"/>
              <a:t/>
            </a:r>
            <a:br>
              <a:rPr lang="sr-Latn-CS" sz="2000" dirty="0" smtClean="0"/>
            </a:br>
            <a:r>
              <a:rPr lang="sr-Latn-CS" sz="2000" dirty="0" smtClean="0"/>
              <a:t>prof. dr Sunčica Macura</a:t>
            </a:r>
            <a:br>
              <a:rPr lang="sr-Latn-CS" sz="2000" dirty="0" smtClean="0"/>
            </a:br>
            <a:r>
              <a:rPr lang="sr-Latn-CS" sz="2000" dirty="0" smtClean="0"/>
              <a:t>doc. dr Jelena Starčević </a:t>
            </a:r>
            <a:r>
              <a:rPr lang="sr-Latn-CS" sz="2000" b="1" dirty="0" smtClean="0"/>
              <a:t/>
            </a:r>
            <a:br>
              <a:rPr lang="sr-Latn-CS" sz="2000" b="1" dirty="0" smtClean="0"/>
            </a:br>
            <a:r>
              <a:rPr lang="sr-Latn-CS" sz="2000" b="1" dirty="0" smtClean="0"/>
              <a:t/>
            </a:r>
            <a:br>
              <a:rPr lang="sr-Latn-CS" sz="2000" b="1" dirty="0" smtClean="0"/>
            </a:br>
            <a:r>
              <a:rPr lang="en-US" dirty="0" smtClean="0"/>
              <a:t>S</a:t>
            </a:r>
            <a:r>
              <a:rPr lang="sr-Latn-RS" dirty="0" smtClean="0"/>
              <a:t>aradnja </a:t>
            </a:r>
            <a:r>
              <a:rPr lang="sr-Latn-RS" smtClean="0"/>
              <a:t>sa roditeljima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sr-Latn-RS" dirty="0" smtClean="0"/>
              <a:t>asprostranjene predrasude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>
            <a:normAutofit/>
          </a:bodyPr>
          <a:lstStyle/>
          <a:p>
            <a:pPr marL="596646" indent="-514350">
              <a:buAutoNum type="arabicPeriod"/>
            </a:pPr>
            <a:r>
              <a:rPr lang="sr-Latn-RS" sz="2200" dirty="0" smtClean="0"/>
              <a:t>R</a:t>
            </a:r>
            <a:r>
              <a:rPr lang="en-US" sz="2200" dirty="0" err="1" smtClean="0"/>
              <a:t>oditelji</a:t>
            </a:r>
            <a:r>
              <a:rPr lang="en-US" sz="2200" dirty="0" smtClean="0"/>
              <a:t> </a:t>
            </a:r>
            <a:r>
              <a:rPr lang="en-US" sz="2200" dirty="0" err="1" smtClean="0"/>
              <a:t>neće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sr-Latn-RS" sz="2200" dirty="0" smtClean="0"/>
              <a:t> </a:t>
            </a:r>
            <a:r>
              <a:rPr lang="en-US" sz="2200" dirty="0" err="1" smtClean="0"/>
              <a:t>priznaju</a:t>
            </a:r>
            <a:r>
              <a:rPr lang="en-US" sz="2200" dirty="0" smtClean="0"/>
              <a:t> </a:t>
            </a:r>
            <a:r>
              <a:rPr lang="en-US" sz="2200" dirty="0" err="1" smtClean="0"/>
              <a:t>ili</a:t>
            </a:r>
            <a:r>
              <a:rPr lang="en-US" sz="2200" dirty="0" smtClean="0"/>
              <a:t> </a:t>
            </a:r>
            <a:r>
              <a:rPr lang="en-US" sz="2200" dirty="0" err="1" smtClean="0"/>
              <a:t>prihvate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dete</a:t>
            </a:r>
            <a:r>
              <a:rPr lang="en-US" sz="2200" dirty="0" smtClean="0"/>
              <a:t> </a:t>
            </a:r>
            <a:r>
              <a:rPr lang="en-US" sz="2200" dirty="0" err="1" smtClean="0"/>
              <a:t>ima</a:t>
            </a:r>
            <a:r>
              <a:rPr lang="en-US" sz="2200" dirty="0" smtClean="0"/>
              <a:t> </a:t>
            </a:r>
            <a:r>
              <a:rPr lang="en-US" sz="2200" dirty="0" err="1" smtClean="0"/>
              <a:t>smetnje</a:t>
            </a:r>
            <a:r>
              <a:rPr lang="en-US" sz="2200" dirty="0" smtClean="0"/>
              <a:t> u </a:t>
            </a:r>
            <a:r>
              <a:rPr lang="en-US" sz="2200" dirty="0" err="1" smtClean="0"/>
              <a:t>razvoju</a:t>
            </a:r>
            <a:endParaRPr lang="sr-Latn-RS" sz="2200" dirty="0" smtClean="0"/>
          </a:p>
          <a:p>
            <a:pPr marL="596646" indent="-514350">
              <a:buNone/>
            </a:pPr>
            <a:endParaRPr lang="sr-Latn-RS" sz="2200" dirty="0" smtClean="0"/>
          </a:p>
          <a:p>
            <a:r>
              <a:rPr lang="sr-Latn-RS" sz="2200" dirty="0" smtClean="0"/>
              <a:t>Reakcije okruženja na smetnje deteta su često negativne</a:t>
            </a:r>
          </a:p>
          <a:p>
            <a:r>
              <a:rPr lang="en-US" sz="2200" dirty="0" smtClean="0"/>
              <a:t>M</a:t>
            </a:r>
            <a:r>
              <a:rPr lang="sr-Latn-RS" sz="2200" dirty="0" smtClean="0"/>
              <a:t>ogu da </a:t>
            </a:r>
            <a:r>
              <a:rPr lang="en-US" sz="2200" dirty="0" err="1" smtClean="0"/>
              <a:t>očekuju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dete</a:t>
            </a:r>
            <a:r>
              <a:rPr lang="en-US" sz="2200" dirty="0" smtClean="0"/>
              <a:t> </a:t>
            </a:r>
            <a:r>
              <a:rPr lang="sr-Latn-RS" sz="2200" dirty="0" smtClean="0"/>
              <a:t>neće </a:t>
            </a:r>
            <a:r>
              <a:rPr lang="en-US" sz="2200" dirty="0" err="1" smtClean="0"/>
              <a:t>imati</a:t>
            </a:r>
            <a:r>
              <a:rPr lang="en-US" sz="2200" dirty="0" smtClean="0"/>
              <a:t> </a:t>
            </a:r>
            <a:r>
              <a:rPr lang="sr-Latn-RS" sz="2200" dirty="0" smtClean="0"/>
              <a:t>ravnopravan </a:t>
            </a:r>
            <a:r>
              <a:rPr lang="en-US" sz="2200" dirty="0" err="1" smtClean="0"/>
              <a:t>tretman</a:t>
            </a:r>
            <a:r>
              <a:rPr lang="en-US" sz="2200" dirty="0" smtClean="0"/>
              <a:t> </a:t>
            </a:r>
            <a:r>
              <a:rPr lang="sr-Latn-RS" sz="2200" dirty="0" smtClean="0"/>
              <a:t>sa drugom decom</a:t>
            </a:r>
          </a:p>
          <a:p>
            <a:r>
              <a:rPr lang="en-US" sz="2200" dirty="0" smtClean="0"/>
              <a:t>N</a:t>
            </a:r>
            <a:r>
              <a:rPr lang="sr-Latn-RS" sz="2200" dirty="0" smtClean="0"/>
              <a:t>isu sigurni kako da pomognu učitelju</a:t>
            </a:r>
          </a:p>
          <a:p>
            <a:r>
              <a:rPr lang="sr-Latn-RS" sz="2200" dirty="0" smtClean="0"/>
              <a:t>D</a:t>
            </a:r>
            <a:r>
              <a:rPr lang="en-US" sz="2200" dirty="0" err="1" smtClean="0"/>
              <a:t>ijagnoze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medicinska</a:t>
            </a:r>
            <a:r>
              <a:rPr lang="en-US" sz="2200" dirty="0" smtClean="0"/>
              <a:t> </a:t>
            </a:r>
            <a:r>
              <a:rPr lang="en-US" sz="2200" dirty="0" err="1" smtClean="0"/>
              <a:t>dokumentacija</a:t>
            </a:r>
            <a:r>
              <a:rPr lang="sr-Latn-RS" sz="2200" dirty="0" smtClean="0"/>
              <a:t> mogu im biti </a:t>
            </a:r>
            <a:r>
              <a:rPr lang="en-US" sz="2200" dirty="0" smtClean="0"/>
              <a:t>n</a:t>
            </a:r>
            <a:r>
              <a:rPr lang="sr-Latn-RS" sz="2200" dirty="0" smtClean="0"/>
              <a:t>e</a:t>
            </a:r>
            <a:r>
              <a:rPr lang="en-US" sz="2200" dirty="0" err="1" smtClean="0"/>
              <a:t>jasni</a:t>
            </a:r>
            <a:endParaRPr lang="sr-Latn-RS" sz="2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sr-Latn-RS" dirty="0" smtClean="0"/>
              <a:t>asprostranjene predrasude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/>
          <a:lstStyle/>
          <a:p>
            <a:pPr>
              <a:buNone/>
            </a:pPr>
            <a:r>
              <a:rPr lang="sr-Latn-RS" sz="2200" dirty="0" smtClean="0"/>
              <a:t>2.  </a:t>
            </a:r>
            <a:r>
              <a:rPr lang="pl-PL" sz="2200" dirty="0" smtClean="0"/>
              <a:t>Roditelji imaju preterana i nerealna </a:t>
            </a:r>
            <a:r>
              <a:rPr lang="en-US" sz="2200" dirty="0" err="1" smtClean="0"/>
              <a:t>očekivanja</a:t>
            </a:r>
            <a:r>
              <a:rPr lang="en-US" sz="2200" dirty="0" smtClean="0"/>
              <a:t> </a:t>
            </a:r>
            <a:r>
              <a:rPr lang="en-US" sz="2200" dirty="0" err="1" smtClean="0"/>
              <a:t>od</a:t>
            </a:r>
            <a:r>
              <a:rPr lang="en-US" sz="2200" dirty="0" smtClean="0"/>
              <a:t> </a:t>
            </a:r>
            <a:r>
              <a:rPr lang="en-US" sz="2200" dirty="0" err="1" smtClean="0"/>
              <a:t>deteta</a:t>
            </a:r>
            <a:endParaRPr lang="sr-Latn-RS" sz="2200" dirty="0" smtClean="0"/>
          </a:p>
          <a:p>
            <a:pPr>
              <a:buNone/>
            </a:pPr>
            <a:endParaRPr lang="sr-Latn-RS" sz="2200" dirty="0" smtClean="0"/>
          </a:p>
          <a:p>
            <a:r>
              <a:rPr lang="en-US" sz="2200" dirty="0" smtClean="0"/>
              <a:t>N</a:t>
            </a:r>
            <a:r>
              <a:rPr lang="sr-Latn-RS" sz="2200" dirty="0" smtClean="0"/>
              <a:t>ije dobro da unapred određujemo nečije mogućnosti, koliko će i šta</a:t>
            </a:r>
            <a:r>
              <a:rPr lang="vi-VN" sz="2200" dirty="0" smtClean="0"/>
              <a:t> naučiti</a:t>
            </a:r>
            <a:r>
              <a:rPr lang="sr-Latn-RS" sz="2200" dirty="0" smtClean="0">
                <a:latin typeface="Georgia" pitchFamily="18" charset="0"/>
              </a:rPr>
              <a:t> </a:t>
            </a:r>
            <a:r>
              <a:rPr lang="en-US" sz="2200" dirty="0" smtClean="0">
                <a:latin typeface="Georgia" pitchFamily="18" charset="0"/>
              </a:rPr>
              <a:t>u </a:t>
            </a:r>
            <a:r>
              <a:rPr lang="en-US" sz="2200" dirty="0" err="1" smtClean="0"/>
              <a:t>životu</a:t>
            </a:r>
            <a:endParaRPr lang="sr-Latn-RS" sz="2200" dirty="0" smtClean="0"/>
          </a:p>
          <a:p>
            <a:r>
              <a:rPr lang="sr-Latn-RS" sz="2200" dirty="0" smtClean="0"/>
              <a:t>Treba da </a:t>
            </a:r>
            <a:r>
              <a:rPr lang="it-IT" sz="2200" dirty="0" smtClean="0"/>
              <a:t>podstaknemo roditelje da nam kažu i opišu zašto su uvereni da dete</a:t>
            </a:r>
            <a:r>
              <a:rPr lang="sr-Latn-RS" sz="2200" dirty="0" smtClean="0"/>
              <a:t> </a:t>
            </a:r>
            <a:r>
              <a:rPr lang="pl-PL" sz="2200" dirty="0" smtClean="0"/>
              <a:t>nešto može iako nam se to u tom trenutku čini nerealnim</a:t>
            </a:r>
            <a:endParaRPr lang="sr-Latn-R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sr-Latn-RS" dirty="0" smtClean="0"/>
              <a:t>loge roditelja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200" dirty="0" err="1" smtClean="0"/>
              <a:t>Roditelj</a:t>
            </a:r>
            <a:r>
              <a:rPr lang="en-US" sz="2200" dirty="0" smtClean="0"/>
              <a:t> </a:t>
            </a:r>
            <a:r>
              <a:rPr lang="en-US" sz="2200" dirty="0" err="1" smtClean="0"/>
              <a:t>odlučuje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li</a:t>
            </a:r>
            <a:r>
              <a:rPr lang="en-US" sz="2200" dirty="0" smtClean="0"/>
              <a:t> </a:t>
            </a:r>
            <a:r>
              <a:rPr lang="en-US" sz="2200" dirty="0" err="1" smtClean="0"/>
              <a:t>će</a:t>
            </a:r>
            <a:r>
              <a:rPr lang="en-US" sz="2200" dirty="0" smtClean="0"/>
              <a:t> </a:t>
            </a:r>
            <a:r>
              <a:rPr lang="en-US" sz="2200" dirty="0" err="1" smtClean="0"/>
              <a:t>njegovo</a:t>
            </a:r>
            <a:r>
              <a:rPr lang="en-US" sz="2200" dirty="0" smtClean="0"/>
              <a:t> </a:t>
            </a:r>
            <a:r>
              <a:rPr lang="en-US" sz="2200" dirty="0" err="1" smtClean="0"/>
              <a:t>dete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pohađa</a:t>
            </a:r>
            <a:r>
              <a:rPr lang="en-US" sz="2200" dirty="0" smtClean="0"/>
              <a:t> </a:t>
            </a:r>
            <a:r>
              <a:rPr lang="en-US" sz="2200" dirty="0" err="1" smtClean="0"/>
              <a:t>specijalnu</a:t>
            </a:r>
            <a:r>
              <a:rPr lang="en-US" sz="2200" dirty="0" smtClean="0"/>
              <a:t> </a:t>
            </a:r>
            <a:r>
              <a:rPr lang="en-US" sz="2200" dirty="0" err="1" smtClean="0"/>
              <a:t>ili</a:t>
            </a:r>
            <a:r>
              <a:rPr lang="en-US" sz="2200" dirty="0" smtClean="0"/>
              <a:t> </a:t>
            </a:r>
            <a:r>
              <a:rPr lang="en-US" sz="2200" dirty="0" err="1" smtClean="0"/>
              <a:t>redovnu</a:t>
            </a:r>
            <a:r>
              <a:rPr lang="en-US" sz="2200" dirty="0" smtClean="0"/>
              <a:t> </a:t>
            </a:r>
            <a:r>
              <a:rPr lang="en-US" sz="2200" dirty="0" err="1" smtClean="0"/>
              <a:t>školu</a:t>
            </a:r>
            <a:r>
              <a:rPr lang="en-US" sz="22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2200" dirty="0" err="1" smtClean="0"/>
              <a:t>Bez</a:t>
            </a:r>
            <a:r>
              <a:rPr lang="en-US" sz="2200" dirty="0" smtClean="0"/>
              <a:t> </a:t>
            </a:r>
            <a:r>
              <a:rPr lang="en-US" sz="2200" dirty="0" err="1" smtClean="0"/>
              <a:t>pismene</a:t>
            </a:r>
            <a:r>
              <a:rPr lang="en-US" sz="2200" dirty="0" smtClean="0"/>
              <a:t> </a:t>
            </a:r>
            <a:r>
              <a:rPr lang="en-US" sz="2200" dirty="0" err="1" smtClean="0"/>
              <a:t>saglasnosti</a:t>
            </a:r>
            <a:r>
              <a:rPr lang="en-US" sz="2200" dirty="0" smtClean="0"/>
              <a:t> </a:t>
            </a:r>
            <a:r>
              <a:rPr lang="en-US" sz="2200" dirty="0" err="1" smtClean="0"/>
              <a:t>roditelja</a:t>
            </a:r>
            <a:r>
              <a:rPr lang="en-US" sz="2200" dirty="0" smtClean="0"/>
              <a:t> </a:t>
            </a:r>
            <a:r>
              <a:rPr lang="en-US" sz="2200" dirty="0" err="1" smtClean="0"/>
              <a:t>individualni</a:t>
            </a:r>
            <a:r>
              <a:rPr lang="en-US" sz="2200" dirty="0" smtClean="0"/>
              <a:t> </a:t>
            </a:r>
            <a:r>
              <a:rPr lang="en-US" sz="2200" dirty="0" err="1" smtClean="0"/>
              <a:t>obrazovni</a:t>
            </a:r>
            <a:r>
              <a:rPr lang="en-US" sz="2200" dirty="0" smtClean="0"/>
              <a:t> plan (IOP) ne </a:t>
            </a:r>
            <a:r>
              <a:rPr lang="en-US" sz="2200" dirty="0" err="1" smtClean="0"/>
              <a:t>može</a:t>
            </a:r>
            <a:r>
              <a:rPr lang="en-US" sz="2200" dirty="0" smtClean="0"/>
              <a:t> </a:t>
            </a:r>
            <a:r>
              <a:rPr lang="en-US" sz="2200" dirty="0" err="1" smtClean="0"/>
              <a:t>ni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se </a:t>
            </a:r>
            <a:r>
              <a:rPr lang="en-US" sz="2200" dirty="0" err="1" smtClean="0"/>
              <a:t>izrađuje</a:t>
            </a:r>
            <a:r>
              <a:rPr lang="en-US" sz="2200" dirty="0" smtClean="0"/>
              <a:t>, </a:t>
            </a:r>
            <a:r>
              <a:rPr lang="en-US" sz="2200" dirty="0" err="1" smtClean="0"/>
              <a:t>ni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se </a:t>
            </a:r>
            <a:r>
              <a:rPr lang="en-US" sz="2200" dirty="0" err="1" smtClean="0"/>
              <a:t>primenjuje</a:t>
            </a:r>
            <a:r>
              <a:rPr lang="en-US" sz="2200" dirty="0" smtClean="0"/>
              <a:t>. </a:t>
            </a:r>
          </a:p>
          <a:p>
            <a:pPr>
              <a:spcAft>
                <a:spcPts val="1200"/>
              </a:spcAft>
            </a:pPr>
            <a:r>
              <a:rPr lang="en-US" sz="2200" dirty="0" err="1" smtClean="0"/>
              <a:t>Roditelj</a:t>
            </a:r>
            <a:r>
              <a:rPr lang="en-US" sz="2200" dirty="0" smtClean="0"/>
              <a:t> </a:t>
            </a:r>
            <a:r>
              <a:rPr lang="en-US" sz="2200" dirty="0" err="1" smtClean="0"/>
              <a:t>može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proceni</a:t>
            </a:r>
            <a:r>
              <a:rPr lang="en-US" sz="2200" dirty="0" smtClean="0"/>
              <a:t> </a:t>
            </a:r>
            <a:r>
              <a:rPr lang="en-US" sz="2200" dirty="0" err="1" smtClean="0"/>
              <a:t>potrebu</a:t>
            </a:r>
            <a:r>
              <a:rPr lang="en-US" sz="2200" dirty="0" smtClean="0"/>
              <a:t> </a:t>
            </a:r>
            <a:r>
              <a:rPr lang="en-US" sz="2200" dirty="0" err="1" smtClean="0"/>
              <a:t>za</a:t>
            </a:r>
            <a:r>
              <a:rPr lang="en-US" sz="2200" dirty="0" smtClean="0"/>
              <a:t> IOP-</a:t>
            </a:r>
            <a:r>
              <a:rPr lang="en-US" sz="2200" dirty="0" err="1" smtClean="0"/>
              <a:t>om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traži</a:t>
            </a:r>
            <a:r>
              <a:rPr lang="en-US" sz="2200" dirty="0" smtClean="0"/>
              <a:t> </a:t>
            </a:r>
            <a:r>
              <a:rPr lang="en-US" sz="2200" dirty="0" err="1" smtClean="0"/>
              <a:t>od</a:t>
            </a:r>
            <a:r>
              <a:rPr lang="en-US" sz="2200" dirty="0" smtClean="0"/>
              <a:t> </a:t>
            </a:r>
            <a:r>
              <a:rPr lang="en-US" sz="2200" dirty="0" err="1" smtClean="0"/>
              <a:t>ustanove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se IOP </a:t>
            </a:r>
            <a:r>
              <a:rPr lang="en-US" sz="2200" dirty="0" err="1" smtClean="0"/>
              <a:t>izradi</a:t>
            </a:r>
            <a:r>
              <a:rPr lang="en-US" sz="22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2200" dirty="0" err="1" smtClean="0"/>
              <a:t>Roditelj</a:t>
            </a:r>
            <a:r>
              <a:rPr lang="en-US" sz="2200" dirty="0" smtClean="0"/>
              <a:t> je </a:t>
            </a:r>
            <a:r>
              <a:rPr lang="en-US" sz="2200" dirty="0" err="1" smtClean="0"/>
              <a:t>obavezan</a:t>
            </a:r>
            <a:r>
              <a:rPr lang="en-US" sz="2200" dirty="0" smtClean="0"/>
              <a:t> </a:t>
            </a:r>
            <a:r>
              <a:rPr lang="en-US" sz="2200" dirty="0" err="1" smtClean="0"/>
              <a:t>član</a:t>
            </a:r>
            <a:r>
              <a:rPr lang="en-US" sz="2200" dirty="0" smtClean="0"/>
              <a:t> </a:t>
            </a:r>
            <a:r>
              <a:rPr lang="en-US" sz="2200" dirty="0" err="1" smtClean="0"/>
              <a:t>tima</a:t>
            </a:r>
            <a:r>
              <a:rPr lang="en-US" sz="2200" dirty="0" smtClean="0"/>
              <a:t> </a:t>
            </a: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 smtClean="0"/>
              <a:t>izradu</a:t>
            </a:r>
            <a:r>
              <a:rPr lang="en-US" sz="2200" dirty="0" smtClean="0"/>
              <a:t> IOP-a.</a:t>
            </a:r>
          </a:p>
          <a:p>
            <a:r>
              <a:rPr lang="en-US" sz="2200" dirty="0" err="1" smtClean="0"/>
              <a:t>Roditelj</a:t>
            </a:r>
            <a:r>
              <a:rPr lang="en-US" sz="2200" dirty="0" smtClean="0"/>
              <a:t> </a:t>
            </a:r>
            <a:r>
              <a:rPr lang="en-US" sz="2200" dirty="0" err="1" smtClean="0"/>
              <a:t>ima</a:t>
            </a:r>
            <a:r>
              <a:rPr lang="en-US" sz="2200" dirty="0" smtClean="0"/>
              <a:t> </a:t>
            </a:r>
            <a:r>
              <a:rPr lang="en-US" sz="2200" dirty="0" err="1" smtClean="0"/>
              <a:t>pravo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uključi</a:t>
            </a:r>
            <a:r>
              <a:rPr lang="en-US" sz="2200" dirty="0" smtClean="0"/>
              <a:t> </a:t>
            </a:r>
            <a:r>
              <a:rPr lang="en-US" sz="2200" dirty="0" err="1" smtClean="0"/>
              <a:t>stručnjaka</a:t>
            </a:r>
            <a:r>
              <a:rPr lang="en-US" sz="2200" dirty="0" smtClean="0"/>
              <a:t> van </a:t>
            </a:r>
            <a:r>
              <a:rPr lang="en-US" sz="2200" dirty="0" err="1" smtClean="0"/>
              <a:t>škole</a:t>
            </a:r>
            <a:r>
              <a:rPr lang="en-US" sz="2200" dirty="0" smtClean="0"/>
              <a:t> u IOP </a:t>
            </a:r>
            <a:r>
              <a:rPr lang="en-US" sz="2200" dirty="0" err="1" smtClean="0"/>
              <a:t>tim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sr-Latn-RS" dirty="0" smtClean="0"/>
              <a:t>loge roditelja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200" dirty="0" err="1" smtClean="0"/>
              <a:t>Roditelj</a:t>
            </a:r>
            <a:r>
              <a:rPr lang="en-US" sz="2200" dirty="0" smtClean="0"/>
              <a:t> </a:t>
            </a:r>
            <a:r>
              <a:rPr lang="en-US" sz="2200" dirty="0" err="1" smtClean="0"/>
              <a:t>mora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dobije</a:t>
            </a:r>
            <a:r>
              <a:rPr lang="en-US" sz="2200" dirty="0" smtClean="0"/>
              <a:t> </a:t>
            </a:r>
            <a:r>
              <a:rPr lang="en-US" sz="2200" dirty="0" err="1" smtClean="0"/>
              <a:t>dokaze</a:t>
            </a:r>
            <a:r>
              <a:rPr lang="en-US" sz="2200" dirty="0" smtClean="0"/>
              <a:t> o </a:t>
            </a:r>
            <a:r>
              <a:rPr lang="en-US" sz="2200" dirty="0" err="1" smtClean="0"/>
              <a:t>primenjenim</a:t>
            </a:r>
            <a:r>
              <a:rPr lang="en-US" sz="2200" dirty="0" smtClean="0"/>
              <a:t> </a:t>
            </a:r>
            <a:r>
              <a:rPr lang="en-US" sz="2200" dirty="0" err="1" smtClean="0"/>
              <a:t>merama</a:t>
            </a:r>
            <a:r>
              <a:rPr lang="en-US" sz="2200" dirty="0" smtClean="0"/>
              <a:t> </a:t>
            </a:r>
            <a:r>
              <a:rPr lang="en-US" sz="2200" dirty="0" err="1" smtClean="0"/>
              <a:t>individualizacije</a:t>
            </a:r>
            <a:r>
              <a:rPr lang="en-US" sz="2200" dirty="0" smtClean="0"/>
              <a:t>/</a:t>
            </a:r>
            <a:r>
              <a:rPr lang="en-US" sz="2200" dirty="0" err="1" smtClean="0"/>
              <a:t>prilagođavanja</a:t>
            </a:r>
            <a:r>
              <a:rPr lang="en-US" sz="2200" dirty="0" smtClean="0"/>
              <a:t> u </a:t>
            </a:r>
            <a:r>
              <a:rPr lang="en-US" sz="2200" dirty="0" err="1" smtClean="0"/>
              <a:t>sklopu</a:t>
            </a:r>
            <a:r>
              <a:rPr lang="en-US" sz="2200" dirty="0" smtClean="0"/>
              <a:t> </a:t>
            </a:r>
            <a:r>
              <a:rPr lang="en-US" sz="2200" dirty="0" err="1" smtClean="0"/>
              <a:t>obrazloženja</a:t>
            </a:r>
            <a:r>
              <a:rPr lang="en-US" sz="2200" dirty="0" smtClean="0"/>
              <a:t> </a:t>
            </a:r>
            <a:r>
              <a:rPr lang="en-US" sz="2200" dirty="0" err="1" smtClean="0"/>
              <a:t>zašto</a:t>
            </a:r>
            <a:r>
              <a:rPr lang="en-US" sz="2200" dirty="0" smtClean="0"/>
              <a:t> bi </a:t>
            </a:r>
            <a:r>
              <a:rPr lang="en-US" sz="2200" dirty="0" err="1" smtClean="0"/>
              <a:t>njegovo</a:t>
            </a:r>
            <a:r>
              <a:rPr lang="en-US" sz="2200" dirty="0" smtClean="0"/>
              <a:t> </a:t>
            </a:r>
            <a:r>
              <a:rPr lang="en-US" sz="2200" dirty="0" err="1" smtClean="0"/>
              <a:t>dete</a:t>
            </a:r>
            <a:r>
              <a:rPr lang="en-US" sz="2200" dirty="0" smtClean="0"/>
              <a:t> </a:t>
            </a:r>
            <a:r>
              <a:rPr lang="en-US" sz="2200" dirty="0" err="1" smtClean="0"/>
              <a:t>trebalo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radi</a:t>
            </a:r>
            <a:r>
              <a:rPr lang="en-US" sz="2200" dirty="0" smtClean="0"/>
              <a:t> </a:t>
            </a:r>
            <a:r>
              <a:rPr lang="en-US" sz="2200" dirty="0" err="1" smtClean="0"/>
              <a:t>po</a:t>
            </a:r>
            <a:r>
              <a:rPr lang="en-US" sz="2200" dirty="0" smtClean="0"/>
              <a:t> IOP-u.</a:t>
            </a:r>
          </a:p>
          <a:p>
            <a:pPr>
              <a:spcAft>
                <a:spcPts val="1200"/>
              </a:spcAft>
            </a:pPr>
            <a:r>
              <a:rPr lang="en-US" sz="2200" dirty="0" err="1" smtClean="0"/>
              <a:t>Roditelj</a:t>
            </a:r>
            <a:r>
              <a:rPr lang="en-US" sz="2200" dirty="0" smtClean="0"/>
              <a:t> </a:t>
            </a:r>
            <a:r>
              <a:rPr lang="en-US" sz="2200" dirty="0" err="1" smtClean="0"/>
              <a:t>aktivno</a:t>
            </a:r>
            <a:r>
              <a:rPr lang="en-US" sz="2200" dirty="0" smtClean="0"/>
              <a:t> </a:t>
            </a:r>
            <a:r>
              <a:rPr lang="en-US" sz="2200" dirty="0" err="1" smtClean="0"/>
              <a:t>učestvuje</a:t>
            </a:r>
            <a:r>
              <a:rPr lang="en-US" sz="2200" dirty="0" smtClean="0"/>
              <a:t>, u </a:t>
            </a:r>
            <a:r>
              <a:rPr lang="en-US" sz="2200" dirty="0" err="1" smtClean="0"/>
              <a:t>skladu</a:t>
            </a:r>
            <a:r>
              <a:rPr lang="en-US" sz="2200" dirty="0" smtClean="0"/>
              <a:t> </a:t>
            </a:r>
            <a:r>
              <a:rPr lang="en-US" sz="2200" dirty="0" err="1" smtClean="0"/>
              <a:t>sa</a:t>
            </a:r>
            <a:r>
              <a:rPr lang="en-US" sz="2200" dirty="0" smtClean="0"/>
              <a:t> </a:t>
            </a:r>
            <a:r>
              <a:rPr lang="en-US" sz="2200" dirty="0" err="1" smtClean="0"/>
              <a:t>svojim</a:t>
            </a:r>
            <a:r>
              <a:rPr lang="en-US" sz="2200" dirty="0" smtClean="0"/>
              <a:t> </a:t>
            </a:r>
            <a:r>
              <a:rPr lang="en-US" sz="2200" dirty="0" err="1" smtClean="0"/>
              <a:t>mogućnostima</a:t>
            </a:r>
            <a:r>
              <a:rPr lang="en-US" sz="2200" dirty="0" smtClean="0"/>
              <a:t>, u </a:t>
            </a:r>
            <a:r>
              <a:rPr lang="en-US" sz="2200" dirty="0" err="1" smtClean="0"/>
              <a:t>planiranju</a:t>
            </a:r>
            <a:r>
              <a:rPr lang="en-US" sz="2200" dirty="0" smtClean="0"/>
              <a:t>, </a:t>
            </a:r>
            <a:r>
              <a:rPr lang="en-US" sz="2200" dirty="0" err="1" smtClean="0"/>
              <a:t>primeni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vrednovanju</a:t>
            </a:r>
            <a:r>
              <a:rPr lang="en-US" sz="2200" dirty="0" smtClean="0"/>
              <a:t> IOP-a.</a:t>
            </a:r>
          </a:p>
          <a:p>
            <a:pPr>
              <a:spcAft>
                <a:spcPts val="1200"/>
              </a:spcAft>
            </a:pPr>
            <a:r>
              <a:rPr lang="en-US" sz="2200" dirty="0" err="1" smtClean="0"/>
              <a:t>Savet</a:t>
            </a:r>
            <a:r>
              <a:rPr lang="en-US" sz="2200" dirty="0" smtClean="0"/>
              <a:t> </a:t>
            </a:r>
            <a:r>
              <a:rPr lang="en-US" sz="2200" dirty="0" err="1" smtClean="0"/>
              <a:t>roditelja</a:t>
            </a:r>
            <a:r>
              <a:rPr lang="en-US" sz="2200" dirty="0" smtClean="0"/>
              <a:t> bi </a:t>
            </a:r>
            <a:r>
              <a:rPr lang="en-US" sz="2200" dirty="0" err="1" smtClean="0"/>
              <a:t>trebalo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ima</a:t>
            </a:r>
            <a:r>
              <a:rPr lang="en-US" sz="2200" dirty="0" smtClean="0"/>
              <a:t> </a:t>
            </a:r>
            <a:r>
              <a:rPr lang="en-US" sz="2200" dirty="0" err="1" smtClean="0"/>
              <a:t>predstavnika</a:t>
            </a:r>
            <a:r>
              <a:rPr lang="en-US" sz="2200" dirty="0" smtClean="0"/>
              <a:t> </a:t>
            </a:r>
            <a:r>
              <a:rPr lang="en-US" sz="2200" dirty="0" err="1" smtClean="0"/>
              <a:t>roditelja</a:t>
            </a:r>
            <a:r>
              <a:rPr lang="en-US" sz="2200" dirty="0" smtClean="0"/>
              <a:t> </a:t>
            </a:r>
            <a:r>
              <a:rPr lang="en-US" sz="2200" dirty="0" err="1" smtClean="0"/>
              <a:t>učenika</a:t>
            </a:r>
            <a:r>
              <a:rPr lang="en-US" sz="2200" dirty="0" smtClean="0"/>
              <a:t> </a:t>
            </a:r>
            <a:r>
              <a:rPr lang="en-US" sz="2200" dirty="0" err="1" smtClean="0"/>
              <a:t>sa</a:t>
            </a:r>
            <a:r>
              <a:rPr lang="en-US" sz="2200" dirty="0" smtClean="0"/>
              <a:t> </a:t>
            </a:r>
            <a:r>
              <a:rPr lang="en-US" sz="2200" dirty="0" err="1" smtClean="0"/>
              <a:t>smetnjama</a:t>
            </a:r>
            <a:r>
              <a:rPr lang="en-US" sz="2200" dirty="0" smtClean="0"/>
              <a:t> u </a:t>
            </a:r>
            <a:r>
              <a:rPr lang="en-US" sz="2200" dirty="0" err="1" smtClean="0"/>
              <a:t>razvoju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Roditelj</a:t>
            </a:r>
            <a:r>
              <a:rPr lang="en-US" sz="2200" dirty="0" smtClean="0"/>
              <a:t> </a:t>
            </a:r>
            <a:r>
              <a:rPr lang="en-US" sz="2200" dirty="0" err="1" smtClean="0"/>
              <a:t>može</a:t>
            </a:r>
            <a:r>
              <a:rPr lang="en-US" sz="2200" dirty="0" smtClean="0"/>
              <a:t> </a:t>
            </a:r>
            <a:r>
              <a:rPr lang="en-US" sz="2200" dirty="0" err="1" smtClean="0"/>
              <a:t>da</a:t>
            </a:r>
            <a:r>
              <a:rPr lang="en-US" sz="2200" dirty="0" smtClean="0"/>
              <a:t> </a:t>
            </a:r>
            <a:r>
              <a:rPr lang="en-US" sz="2200" dirty="0" err="1" smtClean="0"/>
              <a:t>pokrene</a:t>
            </a:r>
            <a:r>
              <a:rPr lang="en-US" sz="2200" dirty="0" smtClean="0"/>
              <a:t> </a:t>
            </a:r>
            <a:r>
              <a:rPr lang="en-US" sz="2200" dirty="0" err="1" smtClean="0"/>
              <a:t>postupak</a:t>
            </a:r>
            <a:r>
              <a:rPr lang="en-US" sz="2200" dirty="0" smtClean="0"/>
              <a:t> </a:t>
            </a:r>
            <a:r>
              <a:rPr lang="en-US" sz="2200" dirty="0" err="1" smtClean="0"/>
              <a:t>pred</a:t>
            </a:r>
            <a:r>
              <a:rPr lang="en-US" sz="2200" dirty="0" smtClean="0"/>
              <a:t> </a:t>
            </a:r>
            <a:r>
              <a:rPr lang="en-US" sz="2200" dirty="0" err="1" smtClean="0"/>
              <a:t>Interresornom</a:t>
            </a:r>
            <a:r>
              <a:rPr lang="en-US" sz="2200" dirty="0" smtClean="0"/>
              <a:t> </a:t>
            </a:r>
            <a:r>
              <a:rPr lang="en-US" sz="2200" dirty="0" err="1" smtClean="0"/>
              <a:t>komisijom</a:t>
            </a:r>
            <a:r>
              <a:rPr lang="en-US" sz="2200" dirty="0" smtClean="0"/>
              <a:t> </a:t>
            </a: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 smtClean="0"/>
              <a:t>dobijanje</a:t>
            </a:r>
            <a:r>
              <a:rPr lang="en-US" sz="2200" dirty="0" smtClean="0"/>
              <a:t> </a:t>
            </a:r>
            <a:r>
              <a:rPr lang="en-US" sz="2200" dirty="0" err="1" smtClean="0"/>
              <a:t>dodatne</a:t>
            </a:r>
            <a:r>
              <a:rPr lang="en-US" sz="2200" dirty="0" smtClean="0"/>
              <a:t> </a:t>
            </a:r>
            <a:r>
              <a:rPr lang="en-US" sz="2200" dirty="0" err="1" smtClean="0"/>
              <a:t>podrške</a:t>
            </a:r>
            <a:r>
              <a:rPr lang="en-US" sz="2200" dirty="0" smtClean="0"/>
              <a:t> </a:t>
            </a:r>
            <a:r>
              <a:rPr lang="en-US" sz="2200" dirty="0" err="1" smtClean="0"/>
              <a:t>detetu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i="1" dirty="0" smtClean="0"/>
          </a:p>
          <a:p>
            <a:pPr>
              <a:buNone/>
            </a:pPr>
            <a:r>
              <a:rPr lang="en-US" sz="2400" i="1" dirty="0" smtClean="0"/>
              <a:t>O</a:t>
            </a:r>
            <a:r>
              <a:rPr lang="sr-Latn-RS" sz="2400" i="1" dirty="0" smtClean="0"/>
              <a:t>bećaš li da nećeš verovati svemu što dete kaže da se dogodilo u školi, </a:t>
            </a:r>
          </a:p>
          <a:p>
            <a:pPr>
              <a:buNone/>
            </a:pPr>
            <a:r>
              <a:rPr lang="sr-Latn-RS" sz="2400" i="1" dirty="0" smtClean="0"/>
              <a:t>obećavam da neću verovati svemu što kaže da se dogodilo kod kuće.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</a:t>
            </a:r>
            <a:r>
              <a:rPr lang="sr-Latn-RS" dirty="0" smtClean="0"/>
              <a:t>načaj saradnje sa roditeljima/porodicama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txBody>
          <a:bodyPr>
            <a:normAutofit fontScale="77500" lnSpcReduction="20000"/>
          </a:bodyPr>
          <a:lstStyle/>
          <a:p>
            <a:r>
              <a:rPr lang="sr-Latn-CS" sz="2800" b="1" dirty="0" smtClean="0"/>
              <a:t>Uočene dobiti od saradnje sa roditeljima</a:t>
            </a:r>
          </a:p>
          <a:p>
            <a:pPr>
              <a:buNone/>
            </a:pPr>
            <a:r>
              <a:rPr lang="sr-Latn-C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učenici</a:t>
            </a:r>
            <a:r>
              <a:rPr lang="sr-Latn-CS" sz="2800" dirty="0" smtClean="0"/>
              <a:t>: bolji uspeh, redovnije pohađanje škole, redovnija izrada domaćih zadataka; </a:t>
            </a:r>
          </a:p>
          <a:p>
            <a:pPr>
              <a:buNone/>
            </a:pPr>
            <a:r>
              <a:rPr lang="sr-Latn-C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roditelji</a:t>
            </a:r>
            <a:r>
              <a:rPr lang="sr-Latn-CS" sz="2800" dirty="0" smtClean="0"/>
              <a:t>: razvoj roditeljskih kompetencija, porast motivacije za uključivanje u obrazovanje svoje dece, </a:t>
            </a:r>
          </a:p>
          <a:p>
            <a:pPr>
              <a:buNone/>
            </a:pPr>
            <a:r>
              <a:rPr lang="sr-Latn-C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učitelji</a:t>
            </a:r>
            <a:r>
              <a:rPr lang="sr-Latn-CS" sz="2800" dirty="0" smtClean="0"/>
              <a:t>: bolje razumevanje učenika i uspešniji rad sa učenikom, porast motivacije za obavljanje svog posla</a:t>
            </a:r>
          </a:p>
          <a:p>
            <a:pPr>
              <a:buNone/>
            </a:pPr>
            <a:endParaRPr lang="sr-Latn-CS" sz="2800" dirty="0" smtClean="0"/>
          </a:p>
          <a:p>
            <a:r>
              <a:rPr lang="sr-Latn-CS" sz="2800" dirty="0" smtClean="0"/>
              <a:t>U</a:t>
            </a:r>
            <a:r>
              <a:rPr lang="sr-Cyrl-CS" sz="2800" dirty="0" smtClean="0"/>
              <a:t> inkluzivnim školama </a:t>
            </a:r>
            <a:r>
              <a:rPr lang="sr-Latn-CS" sz="2800" b="1" dirty="0" smtClean="0"/>
              <a:t>kompetencije </a:t>
            </a:r>
            <a:r>
              <a:rPr lang="sr-Cyrl-CS" sz="2800" b="1" dirty="0" smtClean="0"/>
              <a:t>učitelja za saradnju </a:t>
            </a:r>
            <a:r>
              <a:rPr lang="sr-Cyrl-CS" sz="2800" dirty="0" smtClean="0"/>
              <a:t>mo</a:t>
            </a:r>
            <a:r>
              <a:rPr lang="sr-Latn-CS" sz="2800" dirty="0" smtClean="0"/>
              <a:t>gu</a:t>
            </a:r>
            <a:r>
              <a:rPr lang="sr-Cyrl-CS" sz="2800" dirty="0" smtClean="0"/>
              <a:t> biti značajnij</a:t>
            </a:r>
            <a:r>
              <a:rPr lang="sr-Latn-CS" sz="2800" dirty="0" smtClean="0"/>
              <a:t>e</a:t>
            </a:r>
            <a:r>
              <a:rPr lang="sr-Cyrl-CS" sz="2800" dirty="0" smtClean="0"/>
              <a:t> od veština podučavanja ili znanja sadržaja predmeta</a:t>
            </a:r>
            <a:endParaRPr lang="sr-Latn-CS" sz="2800" dirty="0" smtClean="0"/>
          </a:p>
          <a:p>
            <a:pPr>
              <a:buNone/>
            </a:pPr>
            <a:endParaRPr lang="sr-Latn-CS" sz="2800" dirty="0" smtClean="0"/>
          </a:p>
          <a:p>
            <a:r>
              <a:rPr lang="sr-Latn-CS" sz="2800" dirty="0" smtClean="0"/>
              <a:t>Reforme obrazovnog sistema usmerene ka sve aktivnijoj ulozi roditelja u obrazovanju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sr-Latn-RS" dirty="0" smtClean="0"/>
              <a:t>zvori nerazumevanja učitelja i roditelja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dirty="0" smtClean="0"/>
              <a:t>R</a:t>
            </a:r>
            <a:r>
              <a:rPr lang="sr-Latn-RS" sz="2600" b="1" dirty="0" smtClean="0"/>
              <a:t>azlike u opažanju deteta</a:t>
            </a:r>
          </a:p>
          <a:p>
            <a:pPr marL="514350" indent="-514350">
              <a:buNone/>
            </a:pPr>
            <a:r>
              <a:rPr lang="sr-Latn-RS" sz="2600" dirty="0" smtClean="0"/>
              <a:t>velikim delom usled različitih okolnosti u kojima se dete nalazi kada je u školi i kada je kod kuće</a:t>
            </a:r>
          </a:p>
          <a:p>
            <a:pPr marL="514350" indent="-514350">
              <a:buNone/>
            </a:pPr>
            <a:endParaRPr lang="sr-Latn-RS" sz="2600" dirty="0" smtClean="0"/>
          </a:p>
          <a:p>
            <a:pPr marL="514350" indent="-514350">
              <a:buAutoNum type="arabicPeriod" startAt="2"/>
            </a:pPr>
            <a:r>
              <a:rPr lang="sr-Latn-RS" sz="2600" b="1" dirty="0" smtClean="0"/>
              <a:t>Razlike između učitelja i roditelja</a:t>
            </a:r>
          </a:p>
          <a:p>
            <a:pPr marL="514350" indent="-514350">
              <a:buNone/>
            </a:pPr>
            <a:r>
              <a:rPr lang="sr-Latn-RS" sz="2600" dirty="0" smtClean="0"/>
              <a:t>ličnosne, obrazovne, kulturalne...</a:t>
            </a:r>
          </a:p>
          <a:p>
            <a:pPr marL="514350" indent="-514350">
              <a:buNone/>
            </a:pPr>
            <a:endParaRPr lang="sr-Latn-RS" sz="2600" dirty="0" smtClean="0"/>
          </a:p>
          <a:p>
            <a:pPr marL="514350" indent="-514350">
              <a:buAutoNum type="arabicPeriod" startAt="3"/>
            </a:pPr>
            <a:r>
              <a:rPr lang="en-US" sz="2600" b="1" dirty="0" smtClean="0"/>
              <a:t>P</a:t>
            </a:r>
            <a:r>
              <a:rPr lang="sr-Latn-RS" sz="2600" b="1" dirty="0" smtClean="0"/>
              <a:t>rethodno iskustvo roditelja i učitelja</a:t>
            </a:r>
          </a:p>
          <a:p>
            <a:pPr marL="514350" indent="-514350">
              <a:buNone/>
            </a:pPr>
            <a:r>
              <a:rPr lang="sr-Latn-RS" sz="2600" dirty="0" smtClean="0"/>
              <a:t>naročito ako je negativno</a:t>
            </a:r>
          </a:p>
          <a:p>
            <a:pPr marL="514350" indent="-514350">
              <a:buNone/>
            </a:pPr>
            <a:endParaRPr lang="sr-Latn-RS" sz="2600" dirty="0" smtClean="0"/>
          </a:p>
          <a:p>
            <a:pPr marL="514350" indent="-514350">
              <a:buAutoNum type="arabicPeriod" startAt="4"/>
            </a:pPr>
            <a:r>
              <a:rPr lang="en-US" sz="2600" b="1" dirty="0" smtClean="0"/>
              <a:t>S</a:t>
            </a:r>
            <a:r>
              <a:rPr lang="sr-Latn-RS" sz="2600" b="1" dirty="0" smtClean="0"/>
              <a:t>tresogenost situacije</a:t>
            </a:r>
          </a:p>
          <a:p>
            <a:pPr marL="514350" indent="-514350">
              <a:buNone/>
            </a:pPr>
            <a:r>
              <a:rPr lang="sr-Latn-RS" sz="2600" dirty="0" smtClean="0"/>
              <a:t>visoko emocionalno obojene teme razgovora, preispitivanje sopstvenih kompetencija i kod roditelja i kod učitelja...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RS" dirty="0" smtClean="0"/>
              <a:t>obra praksa u problemskim situacijama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pPr>
              <a:buNone/>
            </a:pPr>
            <a:r>
              <a:rPr lang="en-US" sz="2400" dirty="0" smtClean="0"/>
              <a:t>G</a:t>
            </a:r>
            <a:r>
              <a:rPr lang="sr-Latn-RS" sz="2400" dirty="0" smtClean="0"/>
              <a:t>rupni rad na problemskoj situaciji – 15 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R</a:t>
            </a:r>
            <a:r>
              <a:rPr lang="sr-Latn-RS" sz="2800" dirty="0" smtClean="0"/>
              <a:t>azgovor sa roditeljima učenice koja postiže slab uspeh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200" dirty="0" smtClean="0"/>
              <a:t>P</a:t>
            </a:r>
            <a:r>
              <a:rPr lang="sr-Latn-RS" sz="2200" dirty="0" smtClean="0"/>
              <a:t>očetak je važan: istaći ono što kod deteta volimo, cenimo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P</a:t>
            </a:r>
            <a:r>
              <a:rPr lang="sr-Latn-RS" sz="2200" dirty="0" smtClean="0"/>
              <a:t>ružiti informacije koje će roditeljima omogućiti da razumeju problem (optimalna količina informacija, razumljivost, objektivni opisi bez tumačenja)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D</a:t>
            </a:r>
            <a:r>
              <a:rPr lang="sr-Latn-RS" sz="2200" dirty="0" smtClean="0"/>
              <a:t>ati pretpostavku o uzrocima i/ili predloge za prevazilaženje teškoća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O</a:t>
            </a:r>
            <a:r>
              <a:rPr lang="sr-Latn-RS" sz="2200" dirty="0" smtClean="0"/>
              <a:t>mogućavati roditeljima tokom razgovora da pitaju ono što žele i daju svoje mišljenje; proveriti saglasnost roditelja sa predlozima</a:t>
            </a:r>
          </a:p>
          <a:p>
            <a:r>
              <a:rPr lang="sr-Latn-RS" sz="2200" dirty="0" smtClean="0"/>
              <a:t>Dogovoriti naredni kontakt i iskazati pozitivna očekivanja od ishoda zajedničkog zalaganja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R</a:t>
            </a:r>
            <a:r>
              <a:rPr lang="sr-Latn-RS" sz="2800" dirty="0" smtClean="0"/>
              <a:t>azgovor sa roditeljima koji su nezadovoljni uspehom svog deteta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200" dirty="0" smtClean="0"/>
              <a:t>P</a:t>
            </a:r>
            <a:r>
              <a:rPr lang="sr-Latn-RS" sz="2200" dirty="0" smtClean="0"/>
              <a:t>očeti onim čime smo zadovoljni i ponosni na učenika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O</a:t>
            </a:r>
            <a:r>
              <a:rPr lang="sr-Latn-RS" sz="2200" dirty="0" smtClean="0"/>
              <a:t>bjasniti koliko je za postizanje uspeha važna slika koju učenik ima o sebi, a koja u najvećoj meri zavisi od toga kako ga vide najvažnije osobe u okruženju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U</a:t>
            </a:r>
            <a:r>
              <a:rPr lang="sr-Latn-RS" sz="2200" dirty="0" smtClean="0"/>
              <a:t>kazati da je razvoj skokovit i da se podstiče razvijanjem potencijala i pružanjem podrške kada je to potrebno</a:t>
            </a:r>
          </a:p>
          <a:p>
            <a:r>
              <a:rPr lang="en-US" sz="2200" dirty="0" smtClean="0"/>
              <a:t>I</a:t>
            </a:r>
            <a:r>
              <a:rPr lang="sr-Latn-RS" sz="2200" dirty="0" smtClean="0"/>
              <a:t>spitati konkretna očekivanja roditelja u pogledu uspeha i zajednički napraviti plan podrške za učenika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R</a:t>
            </a:r>
            <a:r>
              <a:rPr lang="sr-Latn-RS" sz="2800" dirty="0" smtClean="0"/>
              <a:t>azgovor sa roditeljima koji retko dolaze u školu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200" dirty="0" smtClean="0"/>
              <a:t>U</a:t>
            </a:r>
            <a:r>
              <a:rPr lang="sr-Latn-RS" sz="2200" dirty="0" smtClean="0"/>
              <a:t>koliko roditelji ne dođu u školu i po poslatim pozivima, najbolje je otići u najavljenu posetu domu učenika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Z</a:t>
            </a:r>
            <a:r>
              <a:rPr lang="sr-Latn-RS" sz="2200" dirty="0" smtClean="0"/>
              <a:t>a romske porodice kućne posete su verovatno najbolji način da uspostavite međusobno poverenje: </a:t>
            </a:r>
            <a:r>
              <a:rPr lang="sl-SI" sz="2200" dirty="0" smtClean="0"/>
              <a:t>profesija učitelja se veoma ceni i ove posete se doživljavaju kao znak poštovanja i pridaje im se veliki značaj</a:t>
            </a:r>
          </a:p>
          <a:p>
            <a:pPr>
              <a:spcAft>
                <a:spcPts val="600"/>
              </a:spcAft>
            </a:pPr>
            <a:r>
              <a:rPr lang="sl-SI" sz="2200" dirty="0" smtClean="0"/>
              <a:t>Upoznajte roditelje sa svim relevantnim aspektima </a:t>
            </a:r>
            <a:r>
              <a:rPr lang="sr-Latn-CS" sz="2200" dirty="0" smtClean="0"/>
              <a:t>funkcionisanja obrazovnog sistema, pravima dece i osnovnim ljudskim pravima</a:t>
            </a:r>
            <a:endParaRPr lang="sl-SI" sz="2200" dirty="0" smtClean="0"/>
          </a:p>
          <a:p>
            <a:pPr>
              <a:spcAft>
                <a:spcPts val="600"/>
              </a:spcAft>
            </a:pPr>
            <a:r>
              <a:rPr lang="sr-Latn-CS" sz="2200" dirty="0" smtClean="0"/>
              <a:t>Kažite kako vidite ulogu škole i značaj školovanja za razvoj dece i njihov budući život</a:t>
            </a:r>
            <a:endParaRPr lang="sl-SI" sz="2200" dirty="0" smtClean="0"/>
          </a:p>
          <a:p>
            <a:r>
              <a:rPr lang="sl-SI" sz="2200" dirty="0" smtClean="0"/>
              <a:t>Pitajte ih šta očekuju od školovanja svoje dece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RS" dirty="0" smtClean="0"/>
              <a:t>aradnja sa roditeljima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r-Latn-CS" dirty="0" smtClean="0"/>
          </a:p>
          <a:p>
            <a:pPr>
              <a:spcAft>
                <a:spcPts val="600"/>
              </a:spcAft>
            </a:pPr>
            <a:r>
              <a:rPr lang="sr-Latn-CS" sz="2200" dirty="0" smtClean="0"/>
              <a:t>Kad su roditelji nepismeni, ili nisu dovoljno obrazovani, pomoć i podršku za učenje deteta mora da preuzme škola</a:t>
            </a:r>
          </a:p>
          <a:p>
            <a:pPr>
              <a:spcAft>
                <a:spcPts val="600"/>
              </a:spcAft>
            </a:pPr>
            <a:r>
              <a:rPr lang="sr-Latn-CS" sz="2200" dirty="0" smtClean="0"/>
              <a:t>Iza izostajanja sa roditeljskih sastanaka i individualnih razgovora, ne mora da leži nezainteresovanost za obrazovanje</a:t>
            </a:r>
          </a:p>
          <a:p>
            <a:r>
              <a:rPr lang="sr-Latn-CS" sz="2200" dirty="0" smtClean="0"/>
              <a:t>Roditelji će se uključiti u saradnju ako osećaju da imaju kapacitet (sposobnosti, znanja) da pomognu učitelju ili da pomognu u učenju deteta kod kuće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903</TotalTime>
  <Words>817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  prof. dr Sunčica Macura doc. dr Jelena Starčević   Saradnja sa roditeljima</vt:lpstr>
      <vt:lpstr>PowerPoint Presentation</vt:lpstr>
      <vt:lpstr>Značaj saradnje sa roditeljima/porodicama</vt:lpstr>
      <vt:lpstr>Izvori nerazumevanja učitelja i roditelja</vt:lpstr>
      <vt:lpstr>Dobra praksa u problemskim situacijama</vt:lpstr>
      <vt:lpstr>Razgovor sa roditeljima učenice koja postiže slab uspeh</vt:lpstr>
      <vt:lpstr>Razgovor sa roditeljima koji su nezadovoljni uspehom svog deteta</vt:lpstr>
      <vt:lpstr>Razgovor sa roditeljima koji retko dolaze u školu</vt:lpstr>
      <vt:lpstr>Saradnja sa roditeljima</vt:lpstr>
      <vt:lpstr>Rasprostranjene predrasude</vt:lpstr>
      <vt:lpstr>Rasprostranjene predrasude</vt:lpstr>
      <vt:lpstr>Uloge roditelja</vt:lpstr>
      <vt:lpstr>Uloge roditelja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Jelena</dc:creator>
  <cp:lastModifiedBy>Natasa</cp:lastModifiedBy>
  <cp:revision>85</cp:revision>
  <dcterms:created xsi:type="dcterms:W3CDTF">2006-08-16T00:00:00Z</dcterms:created>
  <dcterms:modified xsi:type="dcterms:W3CDTF">2015-04-02T18:14:32Z</dcterms:modified>
</cp:coreProperties>
</file>